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01" r:id="rId2"/>
    <p:sldId id="264" r:id="rId3"/>
    <p:sldId id="419" r:id="rId4"/>
    <p:sldId id="349" r:id="rId5"/>
    <p:sldId id="350" r:id="rId6"/>
    <p:sldId id="377" r:id="rId7"/>
    <p:sldId id="351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420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21" r:id="rId27"/>
    <p:sldId id="360" r:id="rId28"/>
    <p:sldId id="361" r:id="rId29"/>
    <p:sldId id="362" r:id="rId30"/>
    <p:sldId id="363" r:id="rId31"/>
    <p:sldId id="382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80" r:id="rId42"/>
    <p:sldId id="383" r:id="rId43"/>
    <p:sldId id="384" r:id="rId44"/>
    <p:sldId id="385" r:id="rId45"/>
    <p:sldId id="386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74" r:id="rId55"/>
    <p:sldId id="378" r:id="rId56"/>
    <p:sldId id="375" r:id="rId57"/>
    <p:sldId id="422" r:id="rId58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374"/>
  </p:normalViewPr>
  <p:slideViewPr>
    <p:cSldViewPr snapToGrid="0" snapToObjects="1">
      <p:cViewPr varScale="1">
        <p:scale>
          <a:sx n="108" d="100"/>
          <a:sy n="108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97679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4975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5369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1670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4416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6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779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6655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1400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55562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7942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28855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1247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5802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1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09: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Support Vector Machines– Part I</a:t>
            </a:r>
          </a:p>
          <a:p>
            <a:endParaRPr lang="en-QA" sz="2800" dirty="0"/>
          </a:p>
          <a:p>
            <a:r>
              <a:rPr lang="en-QA" sz="2800" dirty="0"/>
              <a:t>February 09,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658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This hyperplane also </a:t>
            </a:r>
            <a:r>
              <a:rPr lang="en-GB" sz="2400" b="1" i="1" dirty="0"/>
              <a:t>just</a:t>
            </a:r>
            <a:r>
              <a:rPr lang="en-GB" sz="2400" b="1" dirty="0"/>
              <a:t> managed </a:t>
            </a:r>
            <a:br>
              <a:rPr lang="en-GB" sz="2400" b="1" dirty="0"/>
            </a:br>
            <a:r>
              <a:rPr lang="en-GB" sz="2400" b="1" dirty="0"/>
              <a:t>to accommodate the two </a:t>
            </a:r>
            <a:r>
              <a:rPr lang="en-GB" sz="2400" b="1" dirty="0">
                <a:solidFill>
                  <a:srgbClr val="FF0000"/>
                </a:solidFill>
              </a:rPr>
              <a:t>circles</a:t>
            </a:r>
            <a:br>
              <a:rPr lang="en-GB" sz="2400" b="1" dirty="0"/>
            </a:br>
            <a:r>
              <a:rPr lang="en-GB" sz="2400" b="1" dirty="0"/>
              <a:t>it touches before stopped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8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618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If either of these hyperplanes </a:t>
            </a:r>
            <a:br>
              <a:rPr lang="en-GB" sz="2400" b="1" dirty="0"/>
            </a:br>
            <a:r>
              <a:rPr lang="en-GB" sz="2400" b="1" dirty="0"/>
              <a:t>represents the final weight vector, </a:t>
            </a:r>
            <a:br>
              <a:rPr lang="en-GB" sz="2400" b="1" dirty="0"/>
            </a:br>
            <a:r>
              <a:rPr lang="en-GB" sz="2400" b="1" dirty="0"/>
              <a:t>the weights will be biased toward </a:t>
            </a:r>
            <a:br>
              <a:rPr lang="en-GB" sz="2400" b="1" dirty="0"/>
            </a:br>
            <a:r>
              <a:rPr lang="en-GB" sz="2400" b="1" dirty="0"/>
              <a:t>one of the classes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452355-B8B9-A74B-8CE4-486AF2213BCC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5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63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For example, if this hyperplane is the </a:t>
            </a:r>
            <a:br>
              <a:rPr lang="en-GB" sz="2400" b="1" dirty="0"/>
            </a:br>
            <a:r>
              <a:rPr lang="en-GB" sz="2400" b="1" dirty="0"/>
              <a:t>one that the perceptron chooses, the</a:t>
            </a:r>
            <a:br>
              <a:rPr lang="en-GB" sz="2400" b="1" dirty="0"/>
            </a:br>
            <a:r>
              <a:rPr lang="en-GB" sz="2400" b="1" dirty="0"/>
              <a:t>example indicated by “?” will be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452355-B8B9-A74B-8CE4-486AF2213BCC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04F1CA-748A-DA48-87F0-455DCFDD7C55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902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76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However, if this hyperplane is the one </a:t>
            </a:r>
            <a:br>
              <a:rPr lang="en-GB" sz="2400" b="1" dirty="0"/>
            </a:br>
            <a:r>
              <a:rPr lang="en-GB" sz="2400" b="1" dirty="0"/>
              <a:t>that the perceptron selects, the </a:t>
            </a:r>
            <a:br>
              <a:rPr lang="en-GB" sz="2400" b="1" dirty="0"/>
            </a:br>
            <a:r>
              <a:rPr lang="en-GB" sz="2400" b="1" dirty="0"/>
              <a:t>example indicated by “?” will be 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0070C0"/>
                </a:solidFill>
              </a:rPr>
              <a:t>square</a:t>
            </a:r>
            <a:r>
              <a:rPr lang="en-GB" sz="2400" b="1" dirty="0"/>
              <a:t>!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4F1CA-748A-DA48-87F0-455DCFDD7C55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420879-8E12-B34B-B6EE-09BCD276AFB1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7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Support Vector Machines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Support Vector Machine </a:t>
            </a:r>
            <a:r>
              <a:rPr lang="en-US" dirty="0"/>
              <a:t>(</a:t>
            </a:r>
            <a:r>
              <a:rPr lang="en-US" b="1" dirty="0">
                <a:solidFill>
                  <a:srgbClr val="00B0F0"/>
                </a:solidFill>
              </a:rPr>
              <a:t>SVM</a:t>
            </a:r>
            <a:r>
              <a:rPr lang="en-US" dirty="0"/>
              <a:t>) is an improvement over a perceptron, whereby it addresses the three aforementioned problems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283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 SVM selects one particular </a:t>
            </a:r>
            <a:br>
              <a:rPr lang="en-GB" sz="2400" b="1" dirty="0"/>
            </a:br>
            <a:r>
              <a:rPr lang="en-GB" sz="2400" b="1" dirty="0"/>
              <a:t>hyperplane (</a:t>
            </a:r>
            <a:r>
              <a:rPr lang="en-GB" sz="2400" b="1" dirty="0">
                <a:solidFill>
                  <a:srgbClr val="00B050"/>
                </a:solidFill>
              </a:rPr>
              <a:t>the green line in the </a:t>
            </a:r>
            <a:br>
              <a:rPr lang="en-GB" sz="2400" b="1" dirty="0">
                <a:solidFill>
                  <a:srgbClr val="00B050"/>
                </a:solidFill>
              </a:rPr>
            </a:br>
            <a:r>
              <a:rPr lang="en-GB" sz="2400" b="1" dirty="0">
                <a:solidFill>
                  <a:srgbClr val="00B050"/>
                </a:solidFill>
              </a:rPr>
              <a:t>figure</a:t>
            </a:r>
            <a:r>
              <a:rPr lang="en-GB" sz="2400" b="1" dirty="0"/>
              <a:t>) that not only separates </a:t>
            </a:r>
            <a:br>
              <a:rPr lang="en-GB" sz="2400" b="1" dirty="0"/>
            </a:br>
            <a:r>
              <a:rPr lang="en-GB" sz="2400" b="1" dirty="0"/>
              <a:t>the examples into two classes, but </a:t>
            </a:r>
            <a:br>
              <a:rPr lang="en-GB" sz="2400" b="1" dirty="0"/>
            </a:br>
            <a:r>
              <a:rPr lang="en-GB" sz="2400" b="1" dirty="0"/>
              <a:t>does so in a way that maximizes </a:t>
            </a:r>
            <a:br>
              <a:rPr lang="en-GB" sz="2400" b="1" dirty="0"/>
            </a:br>
            <a:r>
              <a:rPr lang="en-GB" sz="2400" b="1" dirty="0"/>
              <a:t>the margin (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GB" sz="2400" b="1" dirty="0"/>
              <a:t> in the figure), which is</a:t>
            </a:r>
            <a:br>
              <a:rPr lang="en-GB" sz="2400" b="1" dirty="0"/>
            </a:br>
            <a:r>
              <a:rPr lang="en-GB" sz="2400" b="1" dirty="0"/>
              <a:t>the distance between the hyperplane </a:t>
            </a:r>
            <a:br>
              <a:rPr lang="en-GB" sz="2400" b="1" dirty="0"/>
            </a:br>
            <a:r>
              <a:rPr lang="en-GB" sz="2400" b="1" dirty="0"/>
              <a:t>and the closest examples of the </a:t>
            </a:r>
            <a:br>
              <a:rPr lang="en-GB" sz="2400" b="1" dirty="0"/>
            </a:br>
            <a:r>
              <a:rPr lang="en-GB" sz="2400" b="1" dirty="0"/>
              <a:t>training set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D10F-863F-7F41-B022-E64D60D53780}"/>
              </a:ext>
            </a:extLst>
          </p:cNvPr>
          <p:cNvSpPr txBox="1"/>
          <p:nvPr/>
        </p:nvSpPr>
        <p:spPr>
          <a:xfrm>
            <a:off x="1515133" y="6119943"/>
            <a:ext cx="222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F0"/>
                </a:solidFill>
              </a:rPr>
              <a:t>Support Vectors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A6858-4999-DF40-A2C7-E8EFF0E81BD1}"/>
              </a:ext>
            </a:extLst>
          </p:cNvPr>
          <p:cNvCxnSpPr>
            <a:cxnSpLocks/>
            <a:stCxn id="48" idx="2"/>
            <a:endCxn id="13" idx="0"/>
          </p:cNvCxnSpPr>
          <p:nvPr/>
        </p:nvCxnSpPr>
        <p:spPr>
          <a:xfrm flipH="1">
            <a:off x="2627714" y="3610441"/>
            <a:ext cx="1151302" cy="2509502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630BD-9914-9649-BC91-EB25A0B8C5F4}"/>
              </a:ext>
            </a:extLst>
          </p:cNvPr>
          <p:cNvCxnSpPr>
            <a:cxnSpLocks/>
            <a:stCxn id="49" idx="2"/>
            <a:endCxn id="13" idx="0"/>
          </p:cNvCxnSpPr>
          <p:nvPr/>
        </p:nvCxnSpPr>
        <p:spPr>
          <a:xfrm flipH="1">
            <a:off x="2627714" y="4854246"/>
            <a:ext cx="1958267" cy="1265697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D3763A-E076-4047-B97F-BC1F3074BFC9}"/>
              </a:ext>
            </a:extLst>
          </p:cNvPr>
          <p:cNvCxnSpPr>
            <a:cxnSpLocks/>
            <a:stCxn id="24" idx="4"/>
            <a:endCxn id="13" idx="0"/>
          </p:cNvCxnSpPr>
          <p:nvPr/>
        </p:nvCxnSpPr>
        <p:spPr>
          <a:xfrm flipH="1">
            <a:off x="2627714" y="4362701"/>
            <a:ext cx="224254" cy="1757242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EEA76B-E422-A34A-AC1E-13F393666BAE}"/>
              </a:ext>
            </a:extLst>
          </p:cNvPr>
          <p:cNvCxnSpPr>
            <a:cxnSpLocks/>
            <a:stCxn id="46" idx="3"/>
            <a:endCxn id="13" idx="0"/>
          </p:cNvCxnSpPr>
          <p:nvPr/>
        </p:nvCxnSpPr>
        <p:spPr>
          <a:xfrm flipH="1">
            <a:off x="2627714" y="5577906"/>
            <a:ext cx="992566" cy="542037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45655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vector can be visually represented as an arrow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QA" dirty="0"/>
              <a:t>A vector can also be represented as an ordered list or a tuple by starting from its tail and asking how far away is its head in the:</a:t>
            </a:r>
          </a:p>
          <a:p>
            <a:pPr lvl="1"/>
            <a:r>
              <a:rPr lang="en-QA" dirty="0">
                <a:solidFill>
                  <a:srgbClr val="FF0000"/>
                </a:solidFill>
              </a:rPr>
              <a:t>Horizontal direction  </a:t>
            </a:r>
          </a:p>
          <a:p>
            <a:pPr lvl="1"/>
            <a:r>
              <a:rPr lang="en-QA" dirty="0">
                <a:solidFill>
                  <a:srgbClr val="00B050"/>
                </a:solidFill>
              </a:rPr>
              <a:t>Vertical direction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1C66466-BCD5-6147-B4FF-8B0DED97A683}"/>
              </a:ext>
            </a:extLst>
          </p:cNvPr>
          <p:cNvSpPr/>
          <p:nvPr/>
        </p:nvSpPr>
        <p:spPr>
          <a:xfrm>
            <a:off x="4114800" y="3867658"/>
            <a:ext cx="135924" cy="1359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0224-5477-AF4C-8F99-0A110ECB1388}"/>
              </a:ext>
            </a:extLst>
          </p:cNvPr>
          <p:cNvSpPr txBox="1"/>
          <p:nvPr/>
        </p:nvSpPr>
        <p:spPr>
          <a:xfrm>
            <a:off x="3588644" y="3803617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0AFFC-BFD8-DA46-8AA4-3B0D1EFABA65}"/>
              </a:ext>
            </a:extLst>
          </p:cNvPr>
          <p:cNvSpPr txBox="1"/>
          <p:nvPr/>
        </p:nvSpPr>
        <p:spPr>
          <a:xfrm>
            <a:off x="5621827" y="243427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Head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blipFill>
                <a:blip r:embed="rId3"/>
                <a:stretch>
                  <a:fillRect l="-9333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/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915C524-E39A-FC49-9D6E-7A735BD88F97}"/>
              </a:ext>
            </a:extLst>
          </p:cNvPr>
          <p:cNvSpPr txBox="1"/>
          <p:nvPr/>
        </p:nvSpPr>
        <p:spPr>
          <a:xfrm>
            <a:off x="8255284" y="361550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= (4,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/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  <a:blipFill>
                <a:blip r:embed="rId5"/>
                <a:stretch>
                  <a:fillRect l="-2857"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59004-17FA-C74A-9F84-034C223E7388}"/>
              </a:ext>
            </a:extLst>
          </p:cNvPr>
          <p:cNvSpPr txBox="1"/>
          <p:nvPr/>
        </p:nvSpPr>
        <p:spPr>
          <a:xfrm>
            <a:off x="7357468" y="369045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QA" i="1" dirty="0"/>
              <a:t>r</a:t>
            </a:r>
            <a:r>
              <a:rPr lang="en-QA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286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Unit 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Any vector can also be represented as a </a:t>
            </a:r>
            <a:r>
              <a:rPr lang="en-US" i="1" dirty="0"/>
              <a:t>sum</a:t>
            </a:r>
            <a:r>
              <a:rPr lang="en-US" dirty="0"/>
              <a:t> of scaled up versions of </a:t>
            </a:r>
            <a:r>
              <a:rPr lang="en-US" b="1" i="1" dirty="0"/>
              <a:t>unit</a:t>
            </a:r>
            <a:r>
              <a:rPr lang="en-US" dirty="0"/>
              <a:t> vectors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blipFill>
                <a:blip r:embed="rId3"/>
                <a:stretch>
                  <a:fillRect l="-10667" b="-89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/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blipFill>
                <a:blip r:embed="rId4"/>
                <a:stretch>
                  <a:fillRect t="-172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43C68A-77FE-5C4D-9ACE-FF13ACB61115}"/>
              </a:ext>
            </a:extLst>
          </p:cNvPr>
          <p:cNvCxnSpPr>
            <a:cxnSpLocks/>
          </p:cNvCxnSpPr>
          <p:nvPr/>
        </p:nvCxnSpPr>
        <p:spPr>
          <a:xfrm>
            <a:off x="4176583" y="3929442"/>
            <a:ext cx="415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/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blipFill>
                <a:blip r:embed="rId5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/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blipFill>
                <a:blip r:embed="rId6"/>
                <a:stretch>
                  <a:fillRect l="-10667"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/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blipFill>
                <a:blip r:embed="rId7"/>
                <a:stretch>
                  <a:fillRect t="-17241" b="-275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CD14A-774A-6849-AADE-EDFE02D0B85E}"/>
              </a:ext>
            </a:extLst>
          </p:cNvPr>
          <p:cNvCxnSpPr>
            <a:cxnSpLocks/>
          </p:cNvCxnSpPr>
          <p:nvPr/>
        </p:nvCxnSpPr>
        <p:spPr>
          <a:xfrm flipV="1">
            <a:off x="4190101" y="3560110"/>
            <a:ext cx="0" cy="355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/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blipFill>
                <a:blip r:embed="rId8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/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  <a:blipFill>
                <a:blip r:embed="rId9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/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4</a:t>
                </a:r>
                <a14:m>
                  <m:oMath xmlns:m="http://schemas.openxmlformats.org/officeDocument/2006/math">
                    <m:r>
                      <a:rPr lang="en-Q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blipFill>
                <a:blip r:embed="rId10"/>
                <a:stretch>
                  <a:fillRect l="-579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/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blipFill>
                <a:blip r:embed="rId11"/>
                <a:stretch>
                  <a:fillRect l="-10667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/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  <a:blipFill>
                <a:blip r:embed="rId12"/>
                <a:stretch>
                  <a:fillRect t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F7C5281C-AD53-A742-8A33-58E4B17B4AA4}"/>
              </a:ext>
            </a:extLst>
          </p:cNvPr>
          <p:cNvCxnSpPr>
            <a:stCxn id="19" idx="3"/>
          </p:cNvCxnSpPr>
          <p:nvPr/>
        </p:nvCxnSpPr>
        <p:spPr>
          <a:xfrm flipV="1">
            <a:off x="8459738" y="2866761"/>
            <a:ext cx="523624" cy="14462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760900-8337-DF4B-B03C-A20924F73A86}"/>
              </a:ext>
            </a:extLst>
          </p:cNvPr>
          <p:cNvSpPr txBox="1"/>
          <p:nvPr/>
        </p:nvSpPr>
        <p:spPr>
          <a:xfrm>
            <a:off x="9023286" y="2381269"/>
            <a:ext cx="2696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FF0000"/>
                </a:solidFill>
              </a:rPr>
              <a:t>horizontal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5F290B-9B82-9B4C-925A-71E4A3B61434}"/>
              </a:ext>
            </a:extLst>
          </p:cNvPr>
          <p:cNvSpPr txBox="1"/>
          <p:nvPr/>
        </p:nvSpPr>
        <p:spPr>
          <a:xfrm>
            <a:off x="9023285" y="3645733"/>
            <a:ext cx="253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00B050"/>
                </a:solidFill>
              </a:rPr>
              <a:t>vertical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2561E775-990D-9C4D-8B91-C21523306CD1}"/>
              </a:ext>
            </a:extLst>
          </p:cNvPr>
          <p:cNvCxnSpPr>
            <a:stCxn id="27" idx="3"/>
          </p:cNvCxnSpPr>
          <p:nvPr/>
        </p:nvCxnSpPr>
        <p:spPr>
          <a:xfrm>
            <a:off x="8459738" y="3971511"/>
            <a:ext cx="563548" cy="13782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CFC72787-E7EB-AA4C-A549-336B2CEA5B69}"/>
              </a:ext>
            </a:extLst>
          </p:cNvPr>
          <p:cNvSpPr/>
          <p:nvPr/>
        </p:nvSpPr>
        <p:spPr>
          <a:xfrm>
            <a:off x="3126260" y="3343716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/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  <a:blipFill>
                <a:blip r:embed="rId1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/>
      <p:bldP spid="4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Magnitude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calculate the length (or </a:t>
            </a:r>
            <a:r>
              <a:rPr lang="en-US" i="1" dirty="0">
                <a:solidFill>
                  <a:srgbClr val="00B0F0"/>
                </a:solidFill>
              </a:rPr>
              <a:t>magnitude</a:t>
            </a:r>
            <a:r>
              <a:rPr lang="en-US" dirty="0"/>
              <a:t>) of a vector?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09530" y="388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6202410" y="3217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/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QA" sz="2400" dirty="0"/>
                  <a:t>agnitude of the vector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blipFill>
                <a:blip r:embed="rId2"/>
                <a:stretch>
                  <a:fillRect l="-2799" t="-23529" b="-382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9F897CA-ABC2-8B41-8B99-077E0EEDFAAF}"/>
              </a:ext>
            </a:extLst>
          </p:cNvPr>
          <p:cNvSpPr/>
          <p:nvPr/>
        </p:nvSpPr>
        <p:spPr>
          <a:xfrm>
            <a:off x="5501860" y="3701303"/>
            <a:ext cx="244650" cy="2128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34207-8D36-9D4C-AA05-8B1C30A63F19}"/>
              </a:ext>
            </a:extLst>
          </p:cNvPr>
          <p:cNvSpPr txBox="1"/>
          <p:nvPr/>
        </p:nvSpPr>
        <p:spPr>
          <a:xfrm>
            <a:off x="4421977" y="388968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QA" sz="2400" b="1" dirty="0"/>
              <a:t>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9659BA-D3E9-5F49-8F1E-56AA00AD9807}"/>
              </a:ext>
            </a:extLst>
          </p:cNvPr>
          <p:cNvSpPr txBox="1"/>
          <p:nvPr/>
        </p:nvSpPr>
        <p:spPr>
          <a:xfrm>
            <a:off x="5734327" y="321772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QA" sz="2400" b="1" dirty="0"/>
              <a:t>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CF3F60-AA42-DC4D-B00F-81C826294B95}"/>
              </a:ext>
            </a:extLst>
          </p:cNvPr>
          <p:cNvSpPr txBox="1"/>
          <p:nvPr/>
        </p:nvSpPr>
        <p:spPr>
          <a:xfrm>
            <a:off x="4070342" y="301766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QA" sz="2400" b="1" dirty="0"/>
              <a:t> = 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7EE87DF-2088-5948-916F-4D0907EE85A2}"/>
              </a:ext>
            </a:extLst>
          </p:cNvPr>
          <p:cNvSpPr/>
          <p:nvPr/>
        </p:nvSpPr>
        <p:spPr>
          <a:xfrm>
            <a:off x="6685005" y="2446638"/>
            <a:ext cx="234779" cy="183683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88F74-08E5-4A4B-8D58-1ED3785C9DF3}"/>
              </a:ext>
            </a:extLst>
          </p:cNvPr>
          <p:cNvSpPr txBox="1"/>
          <p:nvPr/>
        </p:nvSpPr>
        <p:spPr>
          <a:xfrm>
            <a:off x="7439507" y="2580990"/>
            <a:ext cx="306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Pythagorean theorem:</a:t>
            </a:r>
            <a:endParaRPr lang="en-Q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/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Q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𝐜</m:t>
                    </m:r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blipFill>
                <a:blip r:embed="rId3"/>
                <a:stretch>
                  <a:fillRect l="-1829" r="-915" b="-378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152BD2-C9C9-5B41-BB2B-8112033C3550}"/>
              </a:ext>
            </a:extLst>
          </p:cNvPr>
          <p:cNvCxnSpPr/>
          <p:nvPr/>
        </p:nvCxnSpPr>
        <p:spPr>
          <a:xfrm flipV="1">
            <a:off x="4065371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612FC3-1295-2442-9F99-95A0E57D13B7}"/>
              </a:ext>
            </a:extLst>
          </p:cNvPr>
          <p:cNvCxnSpPr>
            <a:cxnSpLocks/>
          </p:cNvCxnSpPr>
          <p:nvPr/>
        </p:nvCxnSpPr>
        <p:spPr>
          <a:xfrm flipV="1">
            <a:off x="4071549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7E2601-DBFE-BB43-8B12-7044548A751F}"/>
              </a:ext>
            </a:extLst>
          </p:cNvPr>
          <p:cNvCxnSpPr/>
          <p:nvPr/>
        </p:nvCxnSpPr>
        <p:spPr>
          <a:xfrm flipV="1">
            <a:off x="5758246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/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/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How can we keep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pointing to the same direction, but change its magnitude to 1 (i.e., turn it into a unit vector)?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blipFill>
                <a:blip r:embed="rId5"/>
                <a:stretch>
                  <a:fillRect t="-2597" r="-584"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2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 animBg="1"/>
      <p:bldP spid="17" grpId="0"/>
      <p:bldP spid="39" grpId="0"/>
      <p:bldP spid="42" grpId="0"/>
      <p:bldP spid="20" grpId="0" animBg="1"/>
      <p:bldP spid="21" grpId="0"/>
      <p:bldP spid="22" grpId="0"/>
      <p:bldP spid="50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44873-9158-7844-A435-953B54C07705}"/>
              </a:ext>
            </a:extLst>
          </p:cNvPr>
          <p:cNvSpPr txBox="1"/>
          <p:nvPr/>
        </p:nvSpPr>
        <p:spPr>
          <a:xfrm>
            <a:off x="1019277" y="3956280"/>
            <a:ext cx="1785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Vector of </a:t>
            </a:r>
            <a:br>
              <a:rPr lang="en-QA" sz="2800" dirty="0"/>
            </a:br>
            <a:r>
              <a:rPr lang="en-QA" sz="2800" dirty="0"/>
              <a:t>any length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695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DD79610-0820-2E4B-A245-226FCD0F5E2D}"/>
              </a:ext>
            </a:extLst>
          </p:cNvPr>
          <p:cNvSpPr txBox="1"/>
          <p:nvPr/>
        </p:nvSpPr>
        <p:spPr>
          <a:xfrm>
            <a:off x="6240162" y="3956280"/>
            <a:ext cx="544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The vector with the same direction, </a:t>
            </a:r>
            <a:br>
              <a:rPr lang="en-QA" sz="2800" dirty="0"/>
            </a:br>
            <a:r>
              <a:rPr lang="en-QA" sz="2800" dirty="0"/>
              <a:t>but with leng</a:t>
            </a:r>
            <a:r>
              <a:rPr lang="en-US" sz="2800" dirty="0" err="1"/>
              <a:t>th</a:t>
            </a:r>
            <a:r>
              <a:rPr lang="en-QA" sz="2800" dirty="0"/>
              <a:t>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804446" y="4433334"/>
            <a:ext cx="6658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FC0FEB-715A-2E40-BB80-9962F6F21CAE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971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3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 err="1"/>
              <a:t>Perceptrons</a:t>
            </a:r>
            <a:r>
              <a:rPr lang="en-US" sz="2800" dirty="0"/>
              <a:t> for Molecular Genetics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SVMs- Part I</a:t>
            </a:r>
          </a:p>
          <a:p>
            <a:pPr lvl="1"/>
            <a:endParaRPr lang="en-US" sz="2800" dirty="0"/>
          </a:p>
          <a:p>
            <a:r>
              <a:rPr lang="en-US" sz="3200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A2 is out. It is due on Feb 15 by midnight 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Quiz I will be on Feb 21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C9CF3-B8E7-9344-A107-0A48EBF53AA8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466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92627" y="4433334"/>
            <a:ext cx="677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/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/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/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 l="-25000" t="-20000" r="-208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blipFill>
                <a:blip r:embed="rId5"/>
                <a:stretch>
                  <a:fillRect l="-5263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E75C62C-9E75-BC4A-ADE9-1EDCD02BC4EE}"/>
              </a:ext>
            </a:extLst>
          </p:cNvPr>
          <p:cNvSpPr txBox="1"/>
          <p:nvPr/>
        </p:nvSpPr>
        <p:spPr>
          <a:xfrm>
            <a:off x="8034327" y="5110941"/>
            <a:ext cx="407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Let us verify that its length is 1</a:t>
            </a:r>
          </a:p>
        </p:txBody>
      </p:sp>
    </p:spTree>
    <p:extLst>
      <p:ext uri="{BB962C8B-B14F-4D97-AF65-F5344CB8AC3E}">
        <p14:creationId xmlns:p14="http://schemas.microsoft.com/office/powerpoint/2010/main" val="398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/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Q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</a:t>
                </a:r>
              </a:p>
              <a:p>
                <a:r>
                  <a:rPr lang="en-QA" sz="2400" dirty="0"/>
                  <a:t>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(9+16)/25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blipFill>
                <a:blip r:embed="rId9"/>
                <a:stretch>
                  <a:fillRect r="-389" b="-1263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6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BF1F1A-C377-9D43-9259-598CEE6A4ED8}"/>
              </a:ext>
            </a:extLst>
          </p:cNvPr>
          <p:cNvCxnSpPr>
            <a:cxnSpLocks/>
          </p:cNvCxnSpPr>
          <p:nvPr/>
        </p:nvCxnSpPr>
        <p:spPr>
          <a:xfrm>
            <a:off x="9340450" y="3037999"/>
            <a:ext cx="1" cy="9670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/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61E863-7E5E-D946-8A1E-BF3900018D15}"/>
              </a:ext>
            </a:extLst>
          </p:cNvPr>
          <p:cNvCxnSpPr>
            <a:cxnSpLocks/>
          </p:cNvCxnSpPr>
          <p:nvPr/>
        </p:nvCxnSpPr>
        <p:spPr>
          <a:xfrm flipH="1">
            <a:off x="8589132" y="3037999"/>
            <a:ext cx="75131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V="1">
            <a:off x="8589132" y="3037999"/>
            <a:ext cx="751318" cy="9670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9A2284-B92D-EA43-B26E-8EFF752F9598}"/>
              </a:ext>
            </a:extLst>
          </p:cNvPr>
          <p:cNvCxnSpPr>
            <a:stCxn id="40" idx="2"/>
          </p:cNvCxnSpPr>
          <p:nvPr/>
        </p:nvCxnSpPr>
        <p:spPr>
          <a:xfrm flipH="1">
            <a:off x="10302683" y="3368805"/>
            <a:ext cx="10131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B811C8-6B2F-3E4F-B724-F2F7F7616DE1}"/>
              </a:ext>
            </a:extLst>
          </p:cNvPr>
          <p:cNvCxnSpPr>
            <a:stCxn id="40" idx="2"/>
          </p:cNvCxnSpPr>
          <p:nvPr/>
        </p:nvCxnSpPr>
        <p:spPr>
          <a:xfrm flipH="1">
            <a:off x="8589133" y="3368805"/>
            <a:ext cx="172368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6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14486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1448602" cy="523220"/>
              </a:xfrm>
              <a:prstGeom prst="rect">
                <a:avLst/>
              </a:prstGeom>
              <a:blipFill>
                <a:blip r:embed="rId7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/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/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9332563" y="3058122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AFBE80-75C4-B843-B9ED-7F7884C546D8}"/>
              </a:ext>
            </a:extLst>
          </p:cNvPr>
          <p:cNvSpPr/>
          <p:nvPr/>
        </p:nvSpPr>
        <p:spPr>
          <a:xfrm rot="20265000">
            <a:off x="9447503" y="3529490"/>
            <a:ext cx="117368" cy="9846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blipFill>
                <a:blip r:embed="rId12"/>
                <a:stretch>
                  <a:fillRect l="-2759" t="-1000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F6F1D85-B04C-9847-A7F4-A987EDCF9A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06185" y="2581411"/>
            <a:ext cx="768921" cy="6678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V="1">
            <a:off x="8615913" y="3616917"/>
            <a:ext cx="977618" cy="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971537" y="3434053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/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dirty="0"/>
                  <a:t> is the length of the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blipFill>
                <a:blip r:embed="rId13"/>
                <a:stretch>
                  <a:fillRect l="-1794" t="-2105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7" grpId="0"/>
      <p:bldP spid="48" grpId="0"/>
      <p:bldP spid="49" grpId="0"/>
      <p:bldP spid="9" grpId="0"/>
      <p:bldP spid="50" grpId="0"/>
      <p:bldP spid="51" grpId="0"/>
      <p:bldP spid="52" grpId="0"/>
      <p:bldP spid="16" grpId="0" animBg="1"/>
      <p:bldP spid="17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BF1F1A-C377-9D43-9259-598CEE6A4ED8}"/>
              </a:ext>
            </a:extLst>
          </p:cNvPr>
          <p:cNvCxnSpPr>
            <a:cxnSpLocks/>
          </p:cNvCxnSpPr>
          <p:nvPr/>
        </p:nvCxnSpPr>
        <p:spPr>
          <a:xfrm>
            <a:off x="9340450" y="3037999"/>
            <a:ext cx="1" cy="9670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/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61E863-7E5E-D946-8A1E-BF3900018D15}"/>
              </a:ext>
            </a:extLst>
          </p:cNvPr>
          <p:cNvCxnSpPr>
            <a:cxnSpLocks/>
          </p:cNvCxnSpPr>
          <p:nvPr/>
        </p:nvCxnSpPr>
        <p:spPr>
          <a:xfrm flipH="1">
            <a:off x="8589132" y="3037999"/>
            <a:ext cx="75131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V="1">
            <a:off x="8589132" y="3037999"/>
            <a:ext cx="751318" cy="9670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9A2284-B92D-EA43-B26E-8EFF752F9598}"/>
              </a:ext>
            </a:extLst>
          </p:cNvPr>
          <p:cNvCxnSpPr>
            <a:stCxn id="40" idx="2"/>
          </p:cNvCxnSpPr>
          <p:nvPr/>
        </p:nvCxnSpPr>
        <p:spPr>
          <a:xfrm flipH="1">
            <a:off x="10302683" y="3368805"/>
            <a:ext cx="10131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B811C8-6B2F-3E4F-B724-F2F7F7616DE1}"/>
              </a:ext>
            </a:extLst>
          </p:cNvPr>
          <p:cNvCxnSpPr>
            <a:stCxn id="40" idx="2"/>
          </p:cNvCxnSpPr>
          <p:nvPr/>
        </p:nvCxnSpPr>
        <p:spPr>
          <a:xfrm flipH="1">
            <a:off x="8589133" y="3368805"/>
            <a:ext cx="172368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6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  <a:blipFill>
                <a:blip r:embed="rId7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/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/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9332563" y="3058122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AFBE80-75C4-B843-B9ED-7F7884C546D8}"/>
              </a:ext>
            </a:extLst>
          </p:cNvPr>
          <p:cNvSpPr/>
          <p:nvPr/>
        </p:nvSpPr>
        <p:spPr>
          <a:xfrm rot="20265000">
            <a:off x="9447503" y="3529490"/>
            <a:ext cx="117368" cy="9846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blipFill>
                <a:blip r:embed="rId12"/>
                <a:stretch>
                  <a:fillRect l="-2759" t="-1000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F6F1D85-B04C-9847-A7F4-A987EDCF9A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06185" y="2581411"/>
            <a:ext cx="768921" cy="6678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V="1">
            <a:off x="8615913" y="3616917"/>
            <a:ext cx="977618" cy="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971537" y="3434053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/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dirty="0"/>
                  <a:t> is the length of the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blipFill>
                <a:blip r:embed="rId13"/>
                <a:stretch>
                  <a:fillRect l="-1794" t="-2105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/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QA" sz="2800" dirty="0"/>
              </a:p>
              <a:p>
                <a:r>
                  <a:rPr lang="en-QA" sz="2800" dirty="0"/>
                  <a:t>        =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QA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Q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blipFill>
                <a:blip r:embed="rId14"/>
                <a:stretch>
                  <a:fillRect l="-2778" t="-4651" r="-1984" b="-186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E19DF-C5B9-3A4E-BAF3-99A3D294A1A0}"/>
              </a:ext>
            </a:extLst>
          </p:cNvPr>
          <p:cNvSpPr txBox="1"/>
          <p:nvPr/>
        </p:nvSpPr>
        <p:spPr>
          <a:xfrm>
            <a:off x="2446117" y="491633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>
                <a:solidFill>
                  <a:srgbClr val="FFC000"/>
                </a:solidFill>
              </a:rPr>
              <a:t>≣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BEC40-1F61-CD4B-8890-9181907DA0C1}"/>
              </a:ext>
            </a:extLst>
          </p:cNvPr>
          <p:cNvSpPr/>
          <p:nvPr/>
        </p:nvSpPr>
        <p:spPr>
          <a:xfrm>
            <a:off x="6394866" y="5646106"/>
            <a:ext cx="327210" cy="46166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A840B5CF-14AC-0C44-B08A-589A70539A41}"/>
              </a:ext>
            </a:extLst>
          </p:cNvPr>
          <p:cNvCxnSpPr>
            <a:cxnSpLocks/>
          </p:cNvCxnSpPr>
          <p:nvPr/>
        </p:nvCxnSpPr>
        <p:spPr>
          <a:xfrm>
            <a:off x="6653625" y="6060340"/>
            <a:ext cx="525650" cy="26533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23062F-CE2B-A647-9F0D-37EC835B0E6E}"/>
              </a:ext>
            </a:extLst>
          </p:cNvPr>
          <p:cNvSpPr txBox="1"/>
          <p:nvPr/>
        </p:nvSpPr>
        <p:spPr>
          <a:xfrm>
            <a:off x="7179276" y="616690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QA" b="1" dirty="0">
                <a:solidFill>
                  <a:srgbClr val="00B050"/>
                </a:solidFill>
              </a:rPr>
              <a:t>an be signed</a:t>
            </a:r>
          </a:p>
        </p:txBody>
      </p:sp>
    </p:spTree>
    <p:extLst>
      <p:ext uri="{BB962C8B-B14F-4D97-AF65-F5344CB8AC3E}">
        <p14:creationId xmlns:p14="http://schemas.microsoft.com/office/powerpoint/2010/main" val="16565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H="1" flipV="1">
            <a:off x="7871254" y="3616917"/>
            <a:ext cx="717878" cy="3881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5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  <a:blipFill>
                <a:blip r:embed="rId6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7542247" y="3296596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47" y="3296596"/>
                <a:ext cx="369332" cy="369332"/>
              </a:xfrm>
              <a:prstGeom prst="rect">
                <a:avLst/>
              </a:prstGeom>
              <a:blipFill>
                <a:blip r:embed="rId7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7892535" y="3621751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5131763" y="3096830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63" y="3096830"/>
                <a:ext cx="1819409" cy="369332"/>
              </a:xfrm>
              <a:prstGeom prst="rect">
                <a:avLst/>
              </a:prstGeom>
              <a:blipFill>
                <a:blip r:embed="rId9"/>
                <a:stretch>
                  <a:fillRect l="-3472" t="-9677" b="-225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H="1">
            <a:off x="8137383" y="4005083"/>
            <a:ext cx="451749" cy="175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201995" y="407683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5F3BD4-C903-B24B-BA60-B88A27F0AA9F}"/>
              </a:ext>
            </a:extLst>
          </p:cNvPr>
          <p:cNvSpPr txBox="1"/>
          <p:nvPr/>
        </p:nvSpPr>
        <p:spPr>
          <a:xfrm>
            <a:off x="6394866" y="5621392"/>
            <a:ext cx="237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QA" sz="2400" dirty="0"/>
              <a:t> is </a:t>
            </a:r>
            <a:r>
              <a:rPr lang="en-GB" sz="2400" dirty="0"/>
              <a:t>negative here</a:t>
            </a:r>
            <a:endParaRPr lang="en-Q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/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QA" sz="2800" dirty="0"/>
              </a:p>
              <a:p>
                <a:r>
                  <a:rPr lang="en-QA" sz="2800" dirty="0"/>
                  <a:t>        =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QA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Q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blipFill>
                <a:blip r:embed="rId10"/>
                <a:stretch>
                  <a:fillRect l="-2778" t="-4651" r="-1984" b="-186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E19DF-C5B9-3A4E-BAF3-99A3D294A1A0}"/>
              </a:ext>
            </a:extLst>
          </p:cNvPr>
          <p:cNvSpPr txBox="1"/>
          <p:nvPr/>
        </p:nvSpPr>
        <p:spPr>
          <a:xfrm>
            <a:off x="2446117" y="491633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>
                <a:solidFill>
                  <a:srgbClr val="FFC000"/>
                </a:solidFill>
              </a:rPr>
              <a:t>≣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B9B11044-140F-0843-A70B-D82AC6D30E79}"/>
              </a:ext>
            </a:extLst>
          </p:cNvPr>
          <p:cNvCxnSpPr/>
          <p:nvPr/>
        </p:nvCxnSpPr>
        <p:spPr>
          <a:xfrm rot="10800000">
            <a:off x="6799390" y="3323419"/>
            <a:ext cx="1202089" cy="53756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71944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The objective of an SVM is to select a hyperplane </a:t>
            </a:r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= 0 that maximizes the distance, </a:t>
            </a:r>
            <a:r>
              <a:rPr lang="en-GB" b="1" dirty="0">
                <a:solidFill>
                  <a:srgbClr val="FFC000"/>
                </a:solidFill>
              </a:rPr>
              <a:t>𝛾</a:t>
            </a:r>
            <a:r>
              <a:rPr lang="en-GB" dirty="0"/>
              <a:t>,</a:t>
            </a:r>
            <a:r>
              <a:rPr lang="en-US" dirty="0"/>
              <a:t> between the hyperplane and any example in the training set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27887" y="3285205"/>
            <a:ext cx="4578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Intuitively, we are more certain of </a:t>
            </a:r>
            <a:br>
              <a:rPr lang="en-GB" sz="2400" b="1" dirty="0"/>
            </a:br>
            <a:r>
              <a:rPr lang="en-GB" sz="2400" b="1" dirty="0"/>
              <a:t>the class of examples that are far </a:t>
            </a:r>
            <a:br>
              <a:rPr lang="en-GB" sz="2400" b="1" dirty="0"/>
            </a:br>
            <a:r>
              <a:rPr lang="en-GB" sz="2400" b="1" dirty="0"/>
              <a:t>from the separating hyperplane </a:t>
            </a:r>
            <a:br>
              <a:rPr lang="en-GB" sz="2400" b="1" dirty="0"/>
            </a:br>
            <a:r>
              <a:rPr lang="en-GB" sz="2400" b="1" dirty="0"/>
              <a:t>than we are of examples near to </a:t>
            </a:r>
            <a:br>
              <a:rPr lang="en-GB" sz="2400" b="1" dirty="0"/>
            </a:br>
            <a:r>
              <a:rPr lang="en-GB" sz="2400" b="1" dirty="0"/>
              <a:t>that hyperplane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CA3DB-BE51-4F44-83DF-FB08D076E214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DE32AE1-5DAB-9340-AFCA-29130109524E}"/>
              </a:ext>
            </a:extLst>
          </p:cNvPr>
          <p:cNvCxnSpPr>
            <a:endCxn id="4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1" grpId="0"/>
      <p:bldP spid="1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The objective of an SVM is to select a hyperplane </a:t>
            </a:r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= 0 that maximizes the distance, </a:t>
            </a:r>
            <a:r>
              <a:rPr lang="en-GB" b="1" dirty="0">
                <a:solidFill>
                  <a:srgbClr val="FFC000"/>
                </a:solidFill>
              </a:rPr>
              <a:t>𝛾</a:t>
            </a:r>
            <a:r>
              <a:rPr lang="en-GB" dirty="0"/>
              <a:t>,</a:t>
            </a:r>
            <a:r>
              <a:rPr lang="en-US" dirty="0"/>
              <a:t> between the hyperplane and any example in the training set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CA3DB-BE51-4F44-83DF-FB08D076E214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DE32AE1-5DAB-9340-AFCA-29130109524E}"/>
              </a:ext>
            </a:extLst>
          </p:cNvPr>
          <p:cNvCxnSpPr>
            <a:endCxn id="4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3351C87-88FC-234D-A125-C724F3E1FC53}"/>
              </a:ext>
            </a:extLst>
          </p:cNvPr>
          <p:cNvSpPr txBox="1"/>
          <p:nvPr/>
        </p:nvSpPr>
        <p:spPr>
          <a:xfrm>
            <a:off x="7027887" y="3285205"/>
            <a:ext cx="4364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Thus, it is desirable that all the </a:t>
            </a:r>
            <a:br>
              <a:rPr lang="en-GB" sz="2400" b="1" dirty="0"/>
            </a:br>
            <a:r>
              <a:rPr lang="en-GB" sz="2400" b="1" dirty="0"/>
              <a:t>training examples be as far from </a:t>
            </a:r>
            <a:br>
              <a:rPr lang="en-GB" sz="2400" b="1" dirty="0"/>
            </a:br>
            <a:r>
              <a:rPr lang="en-GB" sz="2400" b="1" dirty="0"/>
              <a:t>the hyperplane as possible </a:t>
            </a:r>
            <a:br>
              <a:rPr lang="en-GB" sz="2400" b="1" dirty="0"/>
            </a:br>
            <a:r>
              <a:rPr lang="en-GB" sz="2400" b="1" dirty="0"/>
              <a:t>(</a:t>
            </a:r>
            <a:r>
              <a:rPr lang="en-GB" sz="2400" b="1" i="1" dirty="0"/>
              <a:t>but on the correct side of that </a:t>
            </a:r>
            <a:br>
              <a:rPr lang="en-GB" sz="2400" b="1" i="1" dirty="0"/>
            </a:br>
            <a:r>
              <a:rPr lang="en-GB" sz="2400" b="1" i="1" dirty="0"/>
              <a:t>hyperplane, of course!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8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19339-0451-7E4F-A911-950B6A268989}"/>
              </a:ext>
            </a:extLst>
          </p:cNvPr>
          <p:cNvSpPr/>
          <p:nvPr/>
        </p:nvSpPr>
        <p:spPr>
          <a:xfrm>
            <a:off x="5066936" y="3739714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CBE3DA-9388-D746-AC56-E03BB52F570B}"/>
              </a:ext>
            </a:extLst>
          </p:cNvPr>
          <p:cNvSpPr/>
          <p:nvPr/>
        </p:nvSpPr>
        <p:spPr>
          <a:xfrm>
            <a:off x="1067829" y="4918887"/>
            <a:ext cx="10056341" cy="9514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Notice that </a:t>
            </a:r>
            <a:r>
              <a:rPr lang="en-US" sz="2400" dirty="0" err="1">
                <a:solidFill>
                  <a:schemeClr val="tx1"/>
                </a:solidFill>
              </a:rPr>
              <a:t>y</a:t>
            </a:r>
            <a:r>
              <a:rPr lang="en-US" sz="2400" baseline="30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which must be +1 or −1, determines which side of the hyperplane the point x</a:t>
            </a:r>
            <a:r>
              <a:rPr lang="en-US" sz="2400" baseline="30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must be on, so the ≥ relationship to 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r>
              <a:rPr lang="en-US" sz="2400" dirty="0">
                <a:solidFill>
                  <a:schemeClr val="tx1"/>
                </a:solidFill>
              </a:rPr>
              <a:t> is always correct!</a:t>
            </a:r>
          </a:p>
        </p:txBody>
      </p:sp>
    </p:spTree>
    <p:extLst>
      <p:ext uri="{BB962C8B-B14F-4D97-AF65-F5344CB8AC3E}">
        <p14:creationId xmlns:p14="http://schemas.microsoft.com/office/powerpoint/2010/main" val="24193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1936667" y="5868044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01636-B251-9241-9C31-4EF40FB6EA19}"/>
              </a:ext>
            </a:extLst>
          </p:cNvPr>
          <p:cNvSpPr/>
          <p:nvPr/>
        </p:nvSpPr>
        <p:spPr>
          <a:xfrm>
            <a:off x="6095998" y="3750444"/>
            <a:ext cx="350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+ b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A1E00-6257-7349-A7DD-D564C590D34E}"/>
              </a:ext>
            </a:extLst>
          </p:cNvPr>
          <p:cNvSpPr/>
          <p:nvPr/>
        </p:nvSpPr>
        <p:spPr>
          <a:xfrm>
            <a:off x="2961848" y="4119775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E9299-D1FB-D045-8BDB-11B214702F27}"/>
              </a:ext>
            </a:extLst>
          </p:cNvPr>
          <p:cNvSpPr txBox="1"/>
          <p:nvPr/>
        </p:nvSpPr>
        <p:spPr>
          <a:xfrm>
            <a:off x="5166543" y="415051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≣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83B8F348-BD11-054F-A466-B518F89BD853}"/>
              </a:ext>
            </a:extLst>
          </p:cNvPr>
          <p:cNvSpPr/>
          <p:nvPr/>
        </p:nvSpPr>
        <p:spPr>
          <a:xfrm>
            <a:off x="6095999" y="3750444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272FD59-ED46-C341-9E04-00C15A4E815F}"/>
              </a:ext>
            </a:extLst>
          </p:cNvPr>
          <p:cNvSpPr/>
          <p:nvPr/>
        </p:nvSpPr>
        <p:spPr>
          <a:xfrm>
            <a:off x="1067829" y="5333701"/>
            <a:ext cx="10056341" cy="9514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But, by increasing </a:t>
            </a: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 and b, we can always allow a larger value of </a:t>
            </a:r>
            <a:r>
              <a:rPr lang="en-GB" sz="2400" b="1" dirty="0">
                <a:solidFill>
                  <a:schemeClr val="tx1"/>
                </a:solidFill>
              </a:rPr>
              <a:t>𝛾 </a:t>
            </a:r>
            <a:r>
              <a:rPr lang="en-GB" sz="2400" dirty="0">
                <a:solidFill>
                  <a:schemeClr val="tx1"/>
                </a:solidFill>
              </a:rPr>
              <a:t>(e.g., If we replace </a:t>
            </a:r>
            <a:r>
              <a:rPr lang="en-GB" sz="2400" b="1" dirty="0">
                <a:solidFill>
                  <a:schemeClr val="tx1"/>
                </a:solidFill>
              </a:rPr>
              <a:t>w </a:t>
            </a:r>
            <a:r>
              <a:rPr lang="en-GB" sz="2400" dirty="0">
                <a:solidFill>
                  <a:schemeClr val="tx1"/>
                </a:solidFill>
              </a:rPr>
              <a:t>by 2</a:t>
            </a:r>
            <a:r>
              <a:rPr lang="en-GB" sz="2400" b="1" dirty="0">
                <a:solidFill>
                  <a:schemeClr val="tx1"/>
                </a:solidFill>
              </a:rPr>
              <a:t>w</a:t>
            </a:r>
            <a:r>
              <a:rPr lang="en-GB" sz="2400" dirty="0">
                <a:solidFill>
                  <a:schemeClr val="tx1"/>
                </a:solidFill>
              </a:rPr>
              <a:t> and b by 2b, then for all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y</a:t>
            </a:r>
            <a:r>
              <a:rPr lang="en-GB" sz="2400" baseline="300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((2w).x</a:t>
            </a:r>
            <a:r>
              <a:rPr lang="en-GB" sz="2400" baseline="30000" dirty="0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+ 2b) ≥ 2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01636-B251-9241-9C31-4EF40FB6EA19}"/>
              </a:ext>
            </a:extLst>
          </p:cNvPr>
          <p:cNvSpPr/>
          <p:nvPr/>
        </p:nvSpPr>
        <p:spPr>
          <a:xfrm>
            <a:off x="6095998" y="3750444"/>
            <a:ext cx="350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+ b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A1E00-6257-7349-A7DD-D564C590D34E}"/>
              </a:ext>
            </a:extLst>
          </p:cNvPr>
          <p:cNvSpPr/>
          <p:nvPr/>
        </p:nvSpPr>
        <p:spPr>
          <a:xfrm>
            <a:off x="2961848" y="4119775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E9299-D1FB-D045-8BDB-11B214702F27}"/>
              </a:ext>
            </a:extLst>
          </p:cNvPr>
          <p:cNvSpPr txBox="1"/>
          <p:nvPr/>
        </p:nvSpPr>
        <p:spPr>
          <a:xfrm>
            <a:off x="5166543" y="415051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≣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83B8F348-BD11-054F-A466-B518F89BD853}"/>
              </a:ext>
            </a:extLst>
          </p:cNvPr>
          <p:cNvSpPr/>
          <p:nvPr/>
        </p:nvSpPr>
        <p:spPr>
          <a:xfrm>
            <a:off x="6095999" y="3750444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A13EAC-FE73-FF48-A90C-F538C4F05CF2}"/>
              </a:ext>
            </a:extLst>
          </p:cNvPr>
          <p:cNvSpPr/>
          <p:nvPr/>
        </p:nvSpPr>
        <p:spPr>
          <a:xfrm>
            <a:off x="1067829" y="5333701"/>
            <a:ext cx="10056341" cy="9514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Hence, 2</a:t>
            </a:r>
            <a:r>
              <a:rPr lang="en-US" sz="2400" b="1" dirty="0">
                <a:solidFill>
                  <a:schemeClr val="tx1"/>
                </a:solidFill>
              </a:rPr>
              <a:t>w </a:t>
            </a:r>
            <a:r>
              <a:rPr lang="en-US" sz="2400" dirty="0">
                <a:solidFill>
                  <a:schemeClr val="tx1"/>
                </a:solidFill>
              </a:rPr>
              <a:t>and 2b are always better than w and b, so there is no best choice and no maximum 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r>
              <a:rPr lang="en-GB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1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Consequently, the parallel hyperplanes that just touch the support vectors can be described by the equations </a:t>
                </a:r>
                <a:r>
                  <a:rPr lang="en-US" b="1" dirty="0" err="1"/>
                  <a:t>w</a:t>
                </a:r>
                <a:r>
                  <a:rPr lang="en-US" dirty="0" err="1"/>
                  <a:t>.x+b</a:t>
                </a:r>
                <a:r>
                  <a:rPr lang="en-US" dirty="0"/>
                  <a:t> = +1 and </a:t>
                </a:r>
                <a:r>
                  <a:rPr lang="en-US" b="1" dirty="0" err="1"/>
                  <a:t>w</a:t>
                </a:r>
                <a:r>
                  <a:rPr lang="en-US" dirty="0" err="1"/>
                  <a:t>.x+b</a:t>
                </a:r>
                <a:r>
                  <a:rPr lang="en-US" dirty="0"/>
                  <a:t> = −1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3285205"/>
            <a:ext cx="483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Consider one of the support vectors,</a:t>
            </a:r>
            <a:br>
              <a:rPr lang="en-GB" sz="2400" b="1" dirty="0"/>
            </a:br>
            <a:r>
              <a:rPr lang="en-GB" sz="2400" b="1" dirty="0"/>
              <a:t>(say,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/>
              <a:t>, in the figure) and let x</a:t>
            </a:r>
            <a:r>
              <a:rPr lang="en-GB" sz="2400" b="1" baseline="30000" dirty="0"/>
              <a:t>1</a:t>
            </a:r>
            <a:r>
              <a:rPr lang="en-GB" sz="2400" b="1" dirty="0"/>
              <a:t> be</a:t>
            </a:r>
            <a:br>
              <a:rPr lang="en-GB" sz="2400" b="1" dirty="0"/>
            </a:br>
            <a:r>
              <a:rPr lang="en-GB" sz="2400" b="1" dirty="0"/>
              <a:t>the projection of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/>
              <a:t> to the upper</a:t>
            </a:r>
            <a:br>
              <a:rPr lang="en-GB" sz="2400" b="1" dirty="0"/>
            </a:br>
            <a:r>
              <a:rPr lang="en-GB" sz="2400" b="1" dirty="0"/>
              <a:t>hyperplane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62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7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DAD6F-ADA3-B148-AE65-6CAE74090A47}"/>
                  </a:ext>
                </a:extLst>
              </p:cNvPr>
              <p:cNvSpPr txBox="1"/>
              <p:nvPr/>
            </p:nvSpPr>
            <p:spPr>
              <a:xfrm>
                <a:off x="7027887" y="3285205"/>
                <a:ext cx="4861780" cy="847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The distance from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to 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in units of </a:t>
                </a:r>
                <a:br>
                  <a:rPr lang="en-GB" sz="2400" b="1" dirty="0"/>
                </a:b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dirty="0"/>
                  <a:t>is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sz="2400" b="1" dirty="0"/>
                  <a:t>. That is,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DAD6F-ADA3-B148-AE65-6CAE7409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87" y="3285205"/>
                <a:ext cx="4861780" cy="847924"/>
              </a:xfrm>
              <a:prstGeom prst="rect">
                <a:avLst/>
              </a:prstGeom>
              <a:blipFill>
                <a:blip r:embed="rId3"/>
                <a:stretch>
                  <a:fillRect l="-6510" t="-22059" r="-781" b="-1058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C69227-6576-814B-88F4-ED4E399B1A00}"/>
                  </a:ext>
                </a:extLst>
              </p:cNvPr>
              <p:cNvSpPr txBox="1"/>
              <p:nvPr/>
            </p:nvSpPr>
            <p:spPr>
              <a:xfrm>
                <a:off x="8298076" y="4308756"/>
                <a:ext cx="2326278" cy="47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C69227-6576-814B-88F4-ED4E399B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76" y="4308756"/>
                <a:ext cx="2326278" cy="478593"/>
              </a:xfrm>
              <a:prstGeom prst="rect">
                <a:avLst/>
              </a:prstGeom>
              <a:blipFill>
                <a:blip r:embed="rId4"/>
                <a:stretch>
                  <a:fillRect l="-3804" t="-118421" b="-1921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29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3285205"/>
            <a:ext cx="5006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Since x</a:t>
            </a:r>
            <a:r>
              <a:rPr lang="en-GB" sz="2400" b="1" baseline="30000" dirty="0"/>
              <a:t>1</a:t>
            </a:r>
            <a:r>
              <a:rPr lang="en-GB" sz="2400" b="1" dirty="0"/>
              <a:t> is on the hyperplane </a:t>
            </a:r>
            <a:br>
              <a:rPr lang="en-GB" sz="2400" b="1" dirty="0"/>
            </a:br>
            <a:r>
              <a:rPr lang="en-GB" sz="2400" b="1" dirty="0"/>
              <a:t>defined by </a:t>
            </a:r>
            <a:r>
              <a:rPr lang="en-GB" sz="2400" b="1" dirty="0" err="1"/>
              <a:t>w.x</a:t>
            </a:r>
            <a:r>
              <a:rPr lang="en-GB" sz="2400" b="1" dirty="0"/>
              <a:t> + b = +1, we know that</a:t>
            </a:r>
          </a:p>
          <a:p>
            <a:r>
              <a:rPr lang="en-GB" sz="2400" b="1" dirty="0"/>
              <a:t>w.x</a:t>
            </a:r>
            <a:r>
              <a:rPr lang="en-GB" sz="2400" b="1" baseline="30000" dirty="0"/>
              <a:t>1</a:t>
            </a:r>
            <a:r>
              <a:rPr lang="en-GB" sz="2400" b="1" dirty="0"/>
              <a:t> + b = 1. If we substitute for x</a:t>
            </a:r>
            <a:r>
              <a:rPr lang="en-GB" sz="2400" b="1" baseline="30000" dirty="0"/>
              <a:t>1</a:t>
            </a:r>
            <a:r>
              <a:rPr lang="en-GB" sz="2400" b="1" dirty="0"/>
              <a:t>:</a:t>
            </a:r>
          </a:p>
          <a:p>
            <a:pPr algn="ctr"/>
            <a:endParaRPr lang="en-GB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79AC7-ED12-2540-9790-34719FF96FF2}"/>
                  </a:ext>
                </a:extLst>
              </p:cNvPr>
              <p:cNvSpPr txBox="1"/>
              <p:nvPr/>
            </p:nvSpPr>
            <p:spPr>
              <a:xfrm>
                <a:off x="8181007" y="4566024"/>
                <a:ext cx="3178820" cy="1603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79AC7-ED12-2540-9790-34719FF96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4566024"/>
                <a:ext cx="3178820" cy="1603516"/>
              </a:xfrm>
              <a:prstGeom prst="rect">
                <a:avLst/>
              </a:prstGeom>
              <a:blipFill>
                <a:blip r:embed="rId3"/>
                <a:stretch>
                  <a:fillRect l="-3187" t="-35433" r="-2390" b="-3385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b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blipFill>
                <a:blip r:embed="rId3"/>
                <a:stretch>
                  <a:fillRect l="-3162" t="-24194" r="-2372" b="-231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E82CD5B-018B-C445-9735-233170F62537}"/>
              </a:ext>
            </a:extLst>
          </p:cNvPr>
          <p:cNvSpPr/>
          <p:nvPr/>
        </p:nvSpPr>
        <p:spPr>
          <a:xfrm rot="5400000">
            <a:off x="8760275" y="4837157"/>
            <a:ext cx="101480" cy="79988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48F8C-2679-ED44-A288-9A395890EAD9}"/>
              </a:ext>
            </a:extLst>
          </p:cNvPr>
          <p:cNvSpPr txBox="1"/>
          <p:nvPr/>
        </p:nvSpPr>
        <p:spPr>
          <a:xfrm>
            <a:off x="8601685" y="535774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-1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102C7D-0449-7945-AFAE-42A0B01056B8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B8BC95-85E0-494C-9347-09475EA6754D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89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848337" y="5150908"/>
                <a:ext cx="1872307" cy="20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 </a:t>
                </a:r>
                <a:r>
                  <a:rPr lang="en-GB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GB" sz="2400" b="1" dirty="0"/>
              </a:p>
              <a:p>
                <a:pPr algn="ctr"/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37" y="5150908"/>
                <a:ext cx="1872307" cy="2054152"/>
              </a:xfrm>
              <a:prstGeom prst="rect">
                <a:avLst/>
              </a:prstGeom>
              <a:blipFill>
                <a:blip r:embed="rId3"/>
                <a:stretch>
                  <a:fillRect l="-4698" t="-16564" r="-4698" b="-251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E4C09-BAEB-2046-BDE6-09EB387D35A7}"/>
                  </a:ext>
                </a:extLst>
              </p:cNvPr>
              <p:cNvSpPr txBox="1"/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b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E4C09-BAEB-2046-BDE6-09EB387D3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blipFill>
                <a:blip r:embed="rId4"/>
                <a:stretch>
                  <a:fillRect l="-3162" t="-24194" r="-2372" b="-231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0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837000" y="3411240"/>
                <a:ext cx="1277914" cy="84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 </a:t>
                </a:r>
                <a:r>
                  <a:rPr lang="en-GB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GB" sz="2400" b="1" dirty="0"/>
              </a:p>
              <a:p>
                <a:pPr algn="ctr"/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000" y="3411240"/>
                <a:ext cx="1277914" cy="849976"/>
              </a:xfrm>
              <a:prstGeom prst="rect">
                <a:avLst/>
              </a:prstGeom>
              <a:blipFill>
                <a:blip r:embed="rId3"/>
                <a:stretch>
                  <a:fillRect l="-7921" t="-67647" b="-6176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0C0C95-7DBF-1C4B-AB1F-D34E353F048F}"/>
                  </a:ext>
                </a:extLst>
              </p:cNvPr>
              <p:cNvSpPr txBox="1"/>
              <p:nvPr/>
            </p:nvSpPr>
            <p:spPr>
              <a:xfrm>
                <a:off x="7027887" y="4153307"/>
                <a:ext cx="47413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b="1" i="1" dirty="0"/>
                  <a:t>Hence, maximizing </a:t>
                </a:r>
                <a:r>
                  <a:rPr lang="en-GB" sz="2400" b="1" i="1" dirty="0">
                    <a:solidFill>
                      <a:srgbClr val="FFC000"/>
                    </a:solidFill>
                  </a:rPr>
                  <a:t>𝛾</a:t>
                </a:r>
                <a:r>
                  <a:rPr lang="en-QA" sz="2400" b="1" i="1" dirty="0"/>
                  <a:t> is the same as </a:t>
                </a:r>
                <a:br>
                  <a:rPr lang="en-QA" sz="2400" b="1" i="1" dirty="0"/>
                </a:br>
                <a:r>
                  <a:rPr lang="en-QA" sz="2400" b="1" i="1" dirty="0"/>
                  <a:t>minimizing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QA" sz="2400" b="1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0C0C95-7DBF-1C4B-AB1F-D34E353F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87" y="4153307"/>
                <a:ext cx="4741363" cy="830997"/>
              </a:xfrm>
              <a:prstGeom prst="rect">
                <a:avLst/>
              </a:prstGeom>
              <a:blipFill>
                <a:blip r:embed="rId4"/>
                <a:stretch>
                  <a:fillRect l="-2139" t="-4478" r="-1070" b="-149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</a:t>
            </a:r>
            <a:r>
              <a:rPr lang="en-US" sz="2400" b="1" u="sng" dirty="0"/>
              <a:t>maximize </a:t>
            </a:r>
            <a:r>
              <a:rPr lang="en-GB" sz="2400" b="1" u="sng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D568B-825D-7445-A512-D458F53DFF70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AE0AD6AA-F13A-804C-8BF4-F84447E132BF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2057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DE0951-06F8-6940-8A12-2BEE5B9CF775}"/>
              </a:ext>
            </a:extLst>
          </p:cNvPr>
          <p:cNvSpPr txBox="1"/>
          <p:nvPr/>
        </p:nvSpPr>
        <p:spPr>
          <a:xfrm>
            <a:off x="7074022" y="3067197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this case, any line through the </a:t>
            </a:r>
            <a:br>
              <a:rPr lang="en-GB" sz="2400" b="1" dirty="0"/>
            </a:br>
            <a:r>
              <a:rPr lang="en-GB" sz="2400" b="1" dirty="0"/>
              <a:t>examples will yield examples of both </a:t>
            </a:r>
            <a:br>
              <a:rPr lang="en-GB" sz="2400" b="1" dirty="0"/>
            </a:br>
            <a:r>
              <a:rPr lang="en-GB" sz="2400" b="1" dirty="0"/>
              <a:t>classes on at least one of the sides!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352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FCE6D7-8738-724B-ABB9-64573E24F473}"/>
              </a:ext>
            </a:extLst>
          </p:cNvPr>
          <p:cNvSpPr txBox="1"/>
          <p:nvPr/>
        </p:nvSpPr>
        <p:spPr>
          <a:xfrm>
            <a:off x="7612022" y="3887396"/>
            <a:ext cx="4073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But, why would this constraint</a:t>
            </a:r>
          </a:p>
          <a:p>
            <a:r>
              <a:rPr lang="en-GB" sz="2400" b="1" dirty="0"/>
              <a:t>serve in materializing </a:t>
            </a:r>
            <a:r>
              <a:rPr lang="en-GB" sz="2400" b="1" i="1" dirty="0"/>
              <a:t>large </a:t>
            </a:r>
          </a:p>
          <a:p>
            <a:r>
              <a:rPr lang="en-GB" sz="2400" b="1" i="1" dirty="0"/>
              <a:t>margin classification</a:t>
            </a:r>
            <a:r>
              <a:rPr lang="en-GB" sz="2400" b="1" dirty="0"/>
              <a:t>?</a:t>
            </a:r>
            <a:endParaRPr lang="en-QA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E3699-CB82-CD4E-9A81-95D57EFA0C3A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7EB233C8-948B-0445-B119-DBF30A25073F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86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CE6D7-8738-724B-ABB9-64573E24F473}"/>
                  </a:ext>
                </a:extLst>
              </p:cNvPr>
              <p:cNvSpPr txBox="1"/>
              <p:nvPr/>
            </p:nvSpPr>
            <p:spPr>
              <a:xfrm>
                <a:off x="7510648" y="3702731"/>
                <a:ext cx="4277068" cy="159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For illustrative purposes, let us </a:t>
                </a:r>
                <a:br>
                  <a:rPr lang="en-GB" sz="2400" b="1" dirty="0"/>
                </a:br>
                <a:r>
                  <a:rPr lang="en-GB" sz="2400" b="1" dirty="0"/>
                  <a:t>assume only two features (i.e., </a:t>
                </a:r>
                <a:br>
                  <a:rPr lang="en-GB" sz="2400" b="1" dirty="0"/>
                </a:br>
                <a:r>
                  <a:rPr lang="en-GB" sz="2400" b="1" dirty="0"/>
                  <a:t>x</a:t>
                </a:r>
                <a:r>
                  <a:rPr lang="en-GB" sz="2400" b="1" baseline="30000" dirty="0"/>
                  <a:t>i</a:t>
                </a:r>
                <a:r>
                  <a:rPr lang="en-GB" sz="2400" b="1" dirty="0"/>
                  <a:t> =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GB" sz="24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GB" sz="2400" b="1" dirty="0"/>
                  <a:t>] and w = [w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, w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]) </a:t>
                </a:r>
                <a:br>
                  <a:rPr lang="en-GB" sz="2400" b="1" dirty="0"/>
                </a:br>
                <a:r>
                  <a:rPr lang="en-GB" sz="2400" b="1" dirty="0"/>
                  <a:t>and b = 0</a:t>
                </a:r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CE6D7-8738-724B-ABB9-64573E24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48" y="3702731"/>
                <a:ext cx="4277068" cy="1596334"/>
              </a:xfrm>
              <a:prstGeom prst="rect">
                <a:avLst/>
              </a:prstGeom>
              <a:blipFill>
                <a:blip r:embed="rId4"/>
                <a:stretch>
                  <a:fillRect l="-2367" t="-3150" b="-708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90174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133961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3C3D3-E5F4-0D44-BF0B-5D35887BD118}"/>
              </a:ext>
            </a:extLst>
          </p:cNvPr>
          <p:cNvCxnSpPr>
            <a:stCxn id="12" idx="4"/>
          </p:cNvCxnSpPr>
          <p:nvPr/>
        </p:nvCxnSpPr>
        <p:spPr>
          <a:xfrm flipH="1">
            <a:off x="7967664" y="4256566"/>
            <a:ext cx="1" cy="831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F5152C-C4E7-4F46-8D0A-BFD35B8A1FC7}"/>
                  </a:ext>
                </a:extLst>
              </p:cNvPr>
              <p:cNvSpPr txBox="1"/>
              <p:nvPr/>
            </p:nvSpPr>
            <p:spPr>
              <a:xfrm>
                <a:off x="7737280" y="5145997"/>
                <a:ext cx="460767" cy="38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F5152C-C4E7-4F46-8D0A-BFD35B8A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80" y="5145997"/>
                <a:ext cx="460767" cy="389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2251C-315A-E240-9A0D-D2AAC0C462E8}"/>
                  </a:ext>
                </a:extLst>
              </p:cNvPr>
              <p:cNvSpPr txBox="1"/>
              <p:nvPr/>
            </p:nvSpPr>
            <p:spPr>
              <a:xfrm>
                <a:off x="6678266" y="3887479"/>
                <a:ext cx="460767" cy="38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2251C-315A-E240-9A0D-D2AAC0C4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266" y="3887479"/>
                <a:ext cx="460767" cy="389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F1903-FAC4-FB4A-8704-43A6B1A60BBA}"/>
              </a:ext>
            </a:extLst>
          </p:cNvPr>
          <p:cNvCxnSpPr>
            <a:stCxn id="12" idx="2"/>
          </p:cNvCxnSpPr>
          <p:nvPr/>
        </p:nvCxnSpPr>
        <p:spPr>
          <a:xfrm flipH="1">
            <a:off x="7216346" y="4120642"/>
            <a:ext cx="61539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139444-B175-3A45-986F-63ADDDED0E65}"/>
              </a:ext>
            </a:extLst>
          </p:cNvPr>
          <p:cNvCxnSpPr>
            <a:stCxn id="24" idx="2"/>
          </p:cNvCxnSpPr>
          <p:nvPr/>
        </p:nvCxnSpPr>
        <p:spPr>
          <a:xfrm>
            <a:off x="8929897" y="4451448"/>
            <a:ext cx="0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E17CA0-56CC-7646-8DAC-5AA8BC87274B}"/>
              </a:ext>
            </a:extLst>
          </p:cNvPr>
          <p:cNvSpPr txBox="1"/>
          <p:nvPr/>
        </p:nvSpPr>
        <p:spPr>
          <a:xfrm>
            <a:off x="8718980" y="5152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w</a:t>
            </a:r>
            <a:r>
              <a:rPr lang="en-QA" baseline="-25000" dirty="0"/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7D988F-5163-AF4D-A543-B6ECCE4F2331}"/>
              </a:ext>
            </a:extLst>
          </p:cNvPr>
          <p:cNvCxnSpPr>
            <a:stCxn id="24" idx="2"/>
          </p:cNvCxnSpPr>
          <p:nvPr/>
        </p:nvCxnSpPr>
        <p:spPr>
          <a:xfrm flipH="1">
            <a:off x="7216346" y="4451448"/>
            <a:ext cx="171355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C432A8-1B4A-274E-A638-4504C93C0DAF}"/>
              </a:ext>
            </a:extLst>
          </p:cNvPr>
          <p:cNvSpPr txBox="1"/>
          <p:nvPr/>
        </p:nvSpPr>
        <p:spPr>
          <a:xfrm>
            <a:off x="6708141" y="42429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w</a:t>
            </a:r>
            <a:r>
              <a:rPr lang="en-QA" baseline="-250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6451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30" grpId="0"/>
      <p:bldP spid="33" grpId="0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133961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E4522-9C69-8E4A-AA2B-56C3A9C5B102}"/>
              </a:ext>
            </a:extLst>
          </p:cNvPr>
          <p:cNvCxnSpPr>
            <a:stCxn id="12" idx="3"/>
          </p:cNvCxnSpPr>
          <p:nvPr/>
        </p:nvCxnSpPr>
        <p:spPr>
          <a:xfrm>
            <a:off x="7871551" y="4216755"/>
            <a:ext cx="232038" cy="51588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2E654-FBD4-9A4C-91BB-C2FD498EE38E}"/>
              </a:ext>
            </a:extLst>
          </p:cNvPr>
          <p:cNvSpPr/>
          <p:nvPr/>
        </p:nvSpPr>
        <p:spPr>
          <a:xfrm rot="20095538">
            <a:off x="7924390" y="4673613"/>
            <a:ext cx="166170" cy="98436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94B411D-E36E-694A-8A96-841597D5AE78}"/>
              </a:ext>
            </a:extLst>
          </p:cNvPr>
          <p:cNvCxnSpPr/>
          <p:nvPr/>
        </p:nvCxnSpPr>
        <p:spPr>
          <a:xfrm rot="10800000">
            <a:off x="6932141" y="4216756"/>
            <a:ext cx="979220" cy="234693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E8896D-BD6E-8C46-BCD0-39C644E2A156}"/>
              </a:ext>
            </a:extLst>
          </p:cNvPr>
          <p:cNvSpPr txBox="1"/>
          <p:nvPr/>
        </p:nvSpPr>
        <p:spPr>
          <a:xfrm>
            <a:off x="5087836" y="4034864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i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2DFBD9-E424-1348-86D7-3F0B8112AF8C}"/>
              </a:ext>
            </a:extLst>
          </p:cNvPr>
          <p:cNvCxnSpPr>
            <a:cxnSpLocks/>
          </p:cNvCxnSpPr>
          <p:nvPr/>
        </p:nvCxnSpPr>
        <p:spPr>
          <a:xfrm flipV="1">
            <a:off x="7216345" y="4742697"/>
            <a:ext cx="898487" cy="34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3251086-E951-BF4A-993D-7362A11CD109}"/>
              </a:ext>
            </a:extLst>
          </p:cNvPr>
          <p:cNvSpPr txBox="1"/>
          <p:nvPr/>
        </p:nvSpPr>
        <p:spPr>
          <a:xfrm rot="20248338">
            <a:off x="7882790" y="4730546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/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000" dirty="0"/>
                  <a:t>.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QA" sz="2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blipFill>
                <a:blip r:embed="rId5"/>
                <a:stretch>
                  <a:fillRect l="-4444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/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/>
                  <a:t>= w</a:t>
                </a:r>
                <a:r>
                  <a:rPr lang="en-QA" sz="2000" baseline="-25000" dirty="0"/>
                  <a:t>1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QA" sz="2000" dirty="0"/>
                  <a:t> +  w</a:t>
                </a:r>
                <a:r>
                  <a:rPr lang="en-QA" sz="2000" baseline="-25000" dirty="0"/>
                  <a:t>2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blipFill>
                <a:blip r:embed="rId6"/>
                <a:stretch>
                  <a:fillRect l="-3333" t="-2941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ket 46">
            <a:extLst>
              <a:ext uri="{FF2B5EF4-FFF2-40B4-BE49-F238E27FC236}">
                <a16:creationId xmlns:a16="http://schemas.microsoft.com/office/drawing/2014/main" id="{C0978B47-C761-EE4E-A757-31BBCEEB524E}"/>
              </a:ext>
            </a:extLst>
          </p:cNvPr>
          <p:cNvSpPr/>
          <p:nvPr/>
        </p:nvSpPr>
        <p:spPr>
          <a:xfrm rot="5400000">
            <a:off x="10670753" y="4398864"/>
            <a:ext cx="157186" cy="1534294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C379A5D4-0077-2C4B-90B1-CE39166DD5AC}"/>
              </a:ext>
            </a:extLst>
          </p:cNvPr>
          <p:cNvSpPr/>
          <p:nvPr/>
        </p:nvSpPr>
        <p:spPr>
          <a:xfrm rot="5400000">
            <a:off x="1568783" y="4824608"/>
            <a:ext cx="149991" cy="420128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CD49CBF-64C1-F840-B83A-F99E9EF610C7}"/>
              </a:ext>
            </a:extLst>
          </p:cNvPr>
          <p:cNvCxnSpPr>
            <a:cxnSpLocks/>
            <a:stCxn id="47" idx="2"/>
            <a:endCxn id="48" idx="2"/>
          </p:cNvCxnSpPr>
          <p:nvPr/>
        </p:nvCxnSpPr>
        <p:spPr>
          <a:xfrm rot="16200000" flipV="1">
            <a:off x="6129095" y="624352"/>
            <a:ext cx="134936" cy="9105567"/>
          </a:xfrm>
          <a:prstGeom prst="curvedConnector3">
            <a:avLst>
              <a:gd name="adj1" fmla="val -412605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E4522-9C69-8E4A-AA2B-56C3A9C5B102}"/>
              </a:ext>
            </a:extLst>
          </p:cNvPr>
          <p:cNvCxnSpPr>
            <a:stCxn id="12" idx="3"/>
          </p:cNvCxnSpPr>
          <p:nvPr/>
        </p:nvCxnSpPr>
        <p:spPr>
          <a:xfrm>
            <a:off x="7871551" y="4216755"/>
            <a:ext cx="232038" cy="51588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2E654-FBD4-9A4C-91BB-C2FD498EE38E}"/>
              </a:ext>
            </a:extLst>
          </p:cNvPr>
          <p:cNvSpPr/>
          <p:nvPr/>
        </p:nvSpPr>
        <p:spPr>
          <a:xfrm rot="20095538">
            <a:off x="7924390" y="4673613"/>
            <a:ext cx="166170" cy="98436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94B411D-E36E-694A-8A96-841597D5AE78}"/>
              </a:ext>
            </a:extLst>
          </p:cNvPr>
          <p:cNvCxnSpPr/>
          <p:nvPr/>
        </p:nvCxnSpPr>
        <p:spPr>
          <a:xfrm rot="10800000">
            <a:off x="6932141" y="4216756"/>
            <a:ext cx="979220" cy="234693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E8896D-BD6E-8C46-BCD0-39C644E2A156}"/>
              </a:ext>
            </a:extLst>
          </p:cNvPr>
          <p:cNvSpPr txBox="1"/>
          <p:nvPr/>
        </p:nvSpPr>
        <p:spPr>
          <a:xfrm>
            <a:off x="5087836" y="4034864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i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2DFBD9-E424-1348-86D7-3F0B8112AF8C}"/>
              </a:ext>
            </a:extLst>
          </p:cNvPr>
          <p:cNvCxnSpPr>
            <a:cxnSpLocks/>
          </p:cNvCxnSpPr>
          <p:nvPr/>
        </p:nvCxnSpPr>
        <p:spPr>
          <a:xfrm flipV="1">
            <a:off x="7216345" y="4742697"/>
            <a:ext cx="898487" cy="34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3251086-E951-BF4A-993D-7362A11CD109}"/>
              </a:ext>
            </a:extLst>
          </p:cNvPr>
          <p:cNvSpPr txBox="1"/>
          <p:nvPr/>
        </p:nvSpPr>
        <p:spPr>
          <a:xfrm rot="20248338">
            <a:off x="7882790" y="4730546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/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000" dirty="0"/>
                  <a:t>.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QA" sz="2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blipFill>
                <a:blip r:embed="rId6"/>
                <a:stretch>
                  <a:fillRect l="-4444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/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/>
                  <a:t>= w</a:t>
                </a:r>
                <a:r>
                  <a:rPr lang="en-QA" sz="2000" baseline="-25000" dirty="0"/>
                  <a:t>1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QA" sz="2000" dirty="0"/>
                  <a:t> +  w</a:t>
                </a:r>
                <a:r>
                  <a:rPr lang="en-QA" sz="2000" baseline="-25000" dirty="0"/>
                  <a:t>2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blipFill>
                <a:blip r:embed="rId7"/>
                <a:stretch>
                  <a:fillRect l="-3333" t="-2941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ket 46">
            <a:extLst>
              <a:ext uri="{FF2B5EF4-FFF2-40B4-BE49-F238E27FC236}">
                <a16:creationId xmlns:a16="http://schemas.microsoft.com/office/drawing/2014/main" id="{C0978B47-C761-EE4E-A757-31BBCEEB524E}"/>
              </a:ext>
            </a:extLst>
          </p:cNvPr>
          <p:cNvSpPr/>
          <p:nvPr/>
        </p:nvSpPr>
        <p:spPr>
          <a:xfrm rot="5400000">
            <a:off x="10670753" y="4398864"/>
            <a:ext cx="157186" cy="1534294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C379A5D4-0077-2C4B-90B1-CE39166DD5AC}"/>
              </a:ext>
            </a:extLst>
          </p:cNvPr>
          <p:cNvSpPr/>
          <p:nvPr/>
        </p:nvSpPr>
        <p:spPr>
          <a:xfrm rot="5400000">
            <a:off x="1877129" y="4511746"/>
            <a:ext cx="142150" cy="1053693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CD49CBF-64C1-F840-B83A-F99E9EF610C7}"/>
              </a:ext>
            </a:extLst>
          </p:cNvPr>
          <p:cNvCxnSpPr>
            <a:cxnSpLocks/>
            <a:stCxn id="47" idx="2"/>
            <a:endCxn id="48" idx="2"/>
          </p:cNvCxnSpPr>
          <p:nvPr/>
        </p:nvCxnSpPr>
        <p:spPr>
          <a:xfrm rot="16200000" flipV="1">
            <a:off x="6281307" y="776565"/>
            <a:ext cx="134936" cy="8801142"/>
          </a:xfrm>
          <a:prstGeom prst="curvedConnector3">
            <a:avLst>
              <a:gd name="adj1" fmla="val -39428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237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E5536200-ABC2-684C-B9CB-A032871A5108}"/>
              </a:ext>
            </a:extLst>
          </p:cNvPr>
          <p:cNvCxnSpPr/>
          <p:nvPr/>
        </p:nvCxnSpPr>
        <p:spPr>
          <a:xfrm>
            <a:off x="6351373" y="5023459"/>
            <a:ext cx="2088292" cy="567338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8018137-8097-BC4C-9868-0975A4B11089}"/>
              </a:ext>
            </a:extLst>
          </p:cNvPr>
          <p:cNvSpPr txBox="1"/>
          <p:nvPr/>
        </p:nvSpPr>
        <p:spPr>
          <a:xfrm>
            <a:off x="8473303" y="5406131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1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60000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82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/>
      <p:bldP spid="41" grpId="0"/>
      <p:bldP spid="27" grpId="0"/>
      <p:bldP spid="49" grpId="0"/>
      <p:bldP spid="56" grpId="0"/>
      <p:bldP spid="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89286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 is positive and very small,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≥ 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has to </a:t>
                </a:r>
              </a:p>
              <a:p>
                <a:r>
                  <a:rPr lang="en-US" sz="2000" dirty="0"/>
                  <a:t>be very large! 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892861" cy="1323439"/>
              </a:xfrm>
              <a:prstGeom prst="rect">
                <a:avLst/>
              </a:prstGeom>
              <a:blipFill>
                <a:blip r:embed="rId7"/>
                <a:stretch>
                  <a:fillRect l="-1954" t="-2857" r="-6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8924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But, the optimization objective is to</a:t>
                </a:r>
                <a:br>
                  <a:rPr lang="en-GB" sz="2000" dirty="0"/>
                </a:br>
                <a:r>
                  <a:rPr lang="en-GB" sz="2000" dirty="0"/>
                  <a:t>minimize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QA" sz="2000" dirty="0"/>
                  <a:t>, hence, SMV will</a:t>
                </a:r>
              </a:p>
              <a:p>
                <a:r>
                  <a:rPr lang="en-US" sz="2000" dirty="0"/>
                  <a:t>n</a:t>
                </a:r>
                <a:r>
                  <a:rPr lang="en-QA" sz="2000" dirty="0"/>
                  <a:t>ot prefer this decision boundary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892476" cy="1015663"/>
              </a:xfrm>
              <a:prstGeom prst="rect">
                <a:avLst/>
              </a:prstGeom>
              <a:blipFill>
                <a:blip r:embed="rId7"/>
                <a:stretch>
                  <a:fillRect l="-1954" t="-3704" r="-651" b="-86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06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9505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 is negative and very small,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≤ -1,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has to </a:t>
                </a:r>
              </a:p>
              <a:p>
                <a:r>
                  <a:rPr lang="en-US" sz="2000" dirty="0"/>
                  <a:t>be very large! 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950505" cy="1323439"/>
              </a:xfrm>
              <a:prstGeom prst="rect">
                <a:avLst/>
              </a:prstGeom>
              <a:blipFill>
                <a:blip r:embed="rId7"/>
                <a:stretch>
                  <a:fillRect l="-1923" t="-2857" r="-96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32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1301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But, the optimization objective is to</a:t>
                </a:r>
                <a:br>
                  <a:rPr lang="en-GB" sz="2000" dirty="0"/>
                </a:br>
                <a:r>
                  <a:rPr lang="en-GB" sz="2000" dirty="0"/>
                  <a:t>minimize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QA" sz="2000" dirty="0"/>
                  <a:t>, hence, again, SMV </a:t>
                </a:r>
                <a:br>
                  <a:rPr lang="en-QA" sz="2000" dirty="0"/>
                </a:br>
                <a:r>
                  <a:rPr lang="en-QA" sz="2000" dirty="0"/>
                  <a:t>will </a:t>
                </a:r>
                <a:r>
                  <a:rPr lang="en-US" sz="2000" dirty="0"/>
                  <a:t>n</a:t>
                </a:r>
                <a:r>
                  <a:rPr lang="en-QA" sz="2000" dirty="0"/>
                  <a:t>ot prefer this decision boundary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130105" cy="1015663"/>
              </a:xfrm>
              <a:prstGeom prst="rect">
                <a:avLst/>
              </a:prstGeom>
              <a:blipFill>
                <a:blip r:embed="rId7"/>
                <a:stretch>
                  <a:fillRect l="-1840" t="-3704" b="-86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0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728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principle, it is possible to transform </a:t>
            </a:r>
          </a:p>
          <a:p>
            <a:r>
              <a:rPr lang="en-GB" sz="2400" b="1" dirty="0"/>
              <a:t>the examples into another space, </a:t>
            </a:r>
            <a:br>
              <a:rPr lang="en-GB" sz="2400" b="1" dirty="0"/>
            </a:br>
            <a:r>
              <a:rPr lang="en-GB" sz="2400" b="1" dirty="0"/>
              <a:t>which makes them linearly separable </a:t>
            </a:r>
            <a:br>
              <a:rPr lang="en-GB" sz="2400" b="1" dirty="0"/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96829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FA35CD-DBD8-9747-8F98-1B9741B45A27}"/>
              </a:ext>
            </a:extLst>
          </p:cNvPr>
          <p:cNvSpPr txBox="1"/>
          <p:nvPr/>
        </p:nvSpPr>
        <p:spPr>
          <a:xfrm>
            <a:off x="9598203" y="438183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NO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695561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326667" y="621158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101536" y="6083930"/>
            <a:ext cx="764702" cy="127657"/>
          </a:xfrm>
          <a:prstGeom prst="curvedConnector2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15A75A-A362-7841-B8E2-4224A9D768A1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018216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 is positive and bigger now,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≥ 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can be </a:t>
                </a:r>
                <a:br>
                  <a:rPr lang="en-US" sz="2000" dirty="0"/>
                </a:br>
                <a:r>
                  <a:rPr lang="en-US" sz="2000" dirty="0"/>
                  <a:t>smaller, aligning better with the </a:t>
                </a:r>
                <a:br>
                  <a:rPr lang="en-US" sz="2000" dirty="0"/>
                </a:br>
                <a:r>
                  <a:rPr lang="en-US" sz="2000" dirty="0"/>
                  <a:t>optimization objective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15A75A-A362-7841-B8E2-4224A9D76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018216" cy="1631216"/>
              </a:xfrm>
              <a:prstGeom prst="rect">
                <a:avLst/>
              </a:prstGeom>
              <a:blipFill>
                <a:blip r:embed="rId7"/>
                <a:stretch>
                  <a:fillRect l="-1893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5" grpId="0"/>
      <p:bldP spid="41" grpId="0"/>
      <p:bldP spid="27" grpId="0"/>
      <p:bldP spid="60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326667" y="621158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101536" y="6083930"/>
            <a:ext cx="764702" cy="127657"/>
          </a:xfrm>
          <a:prstGeom prst="curvedConnector2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177097-7BAF-C447-88A5-1BC95DEF077B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088042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 is negative and bigger now,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≤ -1,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can be </a:t>
                </a:r>
                <a:br>
                  <a:rPr lang="en-US" sz="2000" dirty="0"/>
                </a:br>
                <a:r>
                  <a:rPr lang="en-US" sz="2000" dirty="0"/>
                  <a:t>smaller, aligning better with the </a:t>
                </a:r>
                <a:br>
                  <a:rPr lang="en-US" sz="2000" dirty="0"/>
                </a:br>
                <a:r>
                  <a:rPr lang="en-US" sz="2000" dirty="0"/>
                  <a:t>optimization objective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177097-7BAF-C447-88A5-1BC95DEF0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088042" cy="1631216"/>
              </a:xfrm>
              <a:prstGeom prst="rect">
                <a:avLst/>
              </a:prstGeom>
              <a:blipFill>
                <a:blip r:embed="rId7"/>
                <a:stretch>
                  <a:fillRect l="-1863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83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8CDC3AD-2DD4-874F-9549-E19E0A6F5E21}"/>
              </a:ext>
            </a:extLst>
          </p:cNvPr>
          <p:cNvSpPr txBox="1"/>
          <p:nvPr/>
        </p:nvSpPr>
        <p:spPr>
          <a:xfrm>
            <a:off x="9449800" y="4382952"/>
            <a:ext cx="63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YES</a:t>
            </a:r>
            <a:endParaRPr lang="en-QA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EAC05-610A-DE41-B682-80F77DF71F79}"/>
              </a:ext>
            </a:extLst>
          </p:cNvPr>
          <p:cNvCxnSpPr>
            <a:cxnSpLocks/>
          </p:cNvCxnSpPr>
          <p:nvPr/>
        </p:nvCxnSpPr>
        <p:spPr>
          <a:xfrm flipH="1">
            <a:off x="5570399" y="3644670"/>
            <a:ext cx="0" cy="30285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881E67-7187-5844-929A-CA36BEF135BB}"/>
              </a:ext>
            </a:extLst>
          </p:cNvPr>
          <p:cNvCxnSpPr>
            <a:cxnSpLocks/>
          </p:cNvCxnSpPr>
          <p:nvPr/>
        </p:nvCxnSpPr>
        <p:spPr>
          <a:xfrm flipH="1">
            <a:off x="6447160" y="3631706"/>
            <a:ext cx="0" cy="30285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8BEE0CB-37CE-E747-BA58-E97EDD08C4CB}"/>
              </a:ext>
            </a:extLst>
          </p:cNvPr>
          <p:cNvSpPr txBox="1"/>
          <p:nvPr/>
        </p:nvSpPr>
        <p:spPr>
          <a:xfrm>
            <a:off x="5648024" y="461155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38C32-85D3-0C43-A5D8-02E47948E876}"/>
              </a:ext>
            </a:extLst>
          </p:cNvPr>
          <p:cNvSpPr txBox="1"/>
          <p:nvPr/>
        </p:nvSpPr>
        <p:spPr>
          <a:xfrm>
            <a:off x="6866238" y="6390375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4471A3ED-5B37-C94F-B6D7-5FCE54E1F0DB}"/>
              </a:ext>
            </a:extLst>
          </p:cNvPr>
          <p:cNvCxnSpPr>
            <a:cxnSpLocks/>
          </p:cNvCxnSpPr>
          <p:nvPr/>
        </p:nvCxnSpPr>
        <p:spPr>
          <a:xfrm>
            <a:off x="6105379" y="6289589"/>
            <a:ext cx="789938" cy="26336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47F38D1-3141-0244-AC5F-41444379971E}"/>
              </a:ext>
            </a:extLst>
          </p:cNvPr>
          <p:cNvSpPr txBox="1"/>
          <p:nvPr/>
        </p:nvSpPr>
        <p:spPr>
          <a:xfrm>
            <a:off x="7190409" y="5627261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+1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56680-BBC4-D643-8C93-4DF8F2B82227}"/>
              </a:ext>
            </a:extLst>
          </p:cNvPr>
          <p:cNvSpPr txBox="1"/>
          <p:nvPr/>
        </p:nvSpPr>
        <p:spPr>
          <a:xfrm>
            <a:off x="3814422" y="594474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-1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93BB349F-1BE8-B94F-9C0D-06A881C492F9}"/>
              </a:ext>
            </a:extLst>
          </p:cNvPr>
          <p:cNvCxnSpPr/>
          <p:nvPr/>
        </p:nvCxnSpPr>
        <p:spPr>
          <a:xfrm flipV="1">
            <a:off x="6445264" y="5870302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64103675-CE54-BB44-AE8E-7BBABA913CF9}"/>
              </a:ext>
            </a:extLst>
          </p:cNvPr>
          <p:cNvCxnSpPr>
            <a:cxnSpLocks/>
            <a:endCxn id="50" idx="3"/>
          </p:cNvCxnSpPr>
          <p:nvPr/>
        </p:nvCxnSpPr>
        <p:spPr>
          <a:xfrm rot="10800000" flipV="1">
            <a:off x="4988141" y="5919215"/>
            <a:ext cx="582258" cy="25635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10B1ADB-DDF0-E640-8002-8F071A3B4D09}"/>
              </a:ext>
            </a:extLst>
          </p:cNvPr>
          <p:cNvSpPr txBox="1"/>
          <p:nvPr/>
        </p:nvSpPr>
        <p:spPr>
          <a:xfrm>
            <a:off x="6147041" y="502345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370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 to solve for u, v, and b?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E8CBA66-2C45-EA42-97A6-D3C90EFB0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23504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FAADDF9-1865-DB43-9C6E-24C8AC284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31149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this very simple case, it is easy to see that b = 0 and </a:t>
            </a:r>
            <a:r>
              <a:rPr lang="en-GB" sz="2400" b="1" dirty="0">
                <a:solidFill>
                  <a:schemeClr val="tx1"/>
                </a:solidFill>
              </a:rPr>
              <a:t>w</a:t>
            </a:r>
            <a:r>
              <a:rPr lang="en-GB" sz="2400" dirty="0">
                <a:solidFill>
                  <a:schemeClr val="tx1"/>
                </a:solidFill>
              </a:rPr>
              <a:t> [-1, +1]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E8CBA66-2C45-EA42-97A6-D3C90EFB0CD3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FAADDF9-1865-DB43-9C6E-24C8AC284FA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518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general, we can use </a:t>
            </a:r>
            <a:r>
              <a:rPr lang="en-GB" sz="2400" i="1" dirty="0">
                <a:solidFill>
                  <a:schemeClr val="tx1"/>
                </a:solidFill>
              </a:rPr>
              <a:t>gradient descent</a:t>
            </a:r>
            <a:r>
              <a:rPr lang="en-GB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9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Wednesday’s Lecture…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98233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39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However, doing so could lead to </a:t>
            </a:r>
            <a:br>
              <a:rPr lang="en-GB" sz="2400" b="1" dirty="0"/>
            </a:br>
            <a:r>
              <a:rPr lang="en-GB" sz="2400" b="1" dirty="0">
                <a:solidFill>
                  <a:srgbClr val="00B0F0"/>
                </a:solidFill>
              </a:rPr>
              <a:t>overfitting</a:t>
            </a:r>
            <a:r>
              <a:rPr lang="en-GB" sz="2400" b="1" dirty="0"/>
              <a:t> (</a:t>
            </a:r>
            <a:r>
              <a:rPr lang="en-GB" sz="2400" b="1" i="1" dirty="0"/>
              <a:t>the situation where the </a:t>
            </a:r>
            <a:br>
              <a:rPr lang="en-GB" sz="2400" b="1" i="1" dirty="0"/>
            </a:br>
            <a:r>
              <a:rPr lang="en-GB" sz="2400" b="1" i="1" dirty="0"/>
              <a:t>classifier works well on training data </a:t>
            </a:r>
            <a:br>
              <a:rPr lang="en-GB" sz="2400" b="1" i="1" dirty="0"/>
            </a:br>
            <a:r>
              <a:rPr lang="en-GB" sz="2400" b="1" i="1" dirty="0"/>
              <a:t>but not on new data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4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And even if the space is (or is made) linearly separable, there could be many hyperplanes, which are not all equally good (</a:t>
            </a:r>
            <a:r>
              <a:rPr lang="en-US" b="1" i="1" dirty="0">
                <a:solidFill>
                  <a:srgbClr val="92D050"/>
                </a:solidFill>
              </a:rPr>
              <a:t>problem 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13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 acceptable hyperplane and the </a:t>
            </a:r>
            <a:br>
              <a:rPr lang="en-GB" sz="2400" b="1" dirty="0"/>
            </a:br>
            <a:r>
              <a:rPr lang="en-GB" sz="2400" b="1" dirty="0"/>
              <a:t>new example indicated by “?” will be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0070C0"/>
                </a:solidFill>
              </a:rPr>
              <a:t>square</a:t>
            </a:r>
            <a:r>
              <a:rPr lang="en-GB" sz="2400" b="1" dirty="0"/>
              <a:t>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1526632" y="433847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1267140" y="4861577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2000307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062091" y="536927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776725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408978" y="5492842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939002" y="3352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30100" y="450232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776725" y="3263436"/>
            <a:ext cx="1502108" cy="2927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833867-09A4-284B-9B61-F2A95783C12A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3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And even if the space is (or is made) linearly separable, there could be many hyperplanes, which are not all equally good (</a:t>
            </a:r>
            <a:r>
              <a:rPr lang="en-US" b="1" i="1" dirty="0">
                <a:solidFill>
                  <a:srgbClr val="92D050"/>
                </a:solidFill>
              </a:rPr>
              <a:t>problem 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501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Another acceptable hyperplane, </a:t>
            </a:r>
            <a:br>
              <a:rPr lang="en-GB" sz="2400" b="1" dirty="0"/>
            </a:br>
            <a:r>
              <a:rPr lang="en-GB" sz="2400" b="1" dirty="0"/>
              <a:t>but the new example will now be 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FF0000"/>
                </a:solidFill>
              </a:rPr>
              <a:t>circle</a:t>
            </a:r>
            <a:r>
              <a:rPr lang="en-GB" sz="2400" b="1" dirty="0"/>
              <a:t> (</a:t>
            </a:r>
            <a:r>
              <a:rPr lang="en-GB" sz="2400" b="1" i="1" dirty="0"/>
              <a:t>although it </a:t>
            </a:r>
            <a:br>
              <a:rPr lang="en-GB" sz="2400" b="1" i="1" dirty="0"/>
            </a:br>
            <a:r>
              <a:rPr lang="en-GB" sz="2400" b="1" i="1" dirty="0"/>
              <a:t>seems closer to </a:t>
            </a:r>
            <a:r>
              <a:rPr lang="en-GB" sz="2400" b="1" i="1" dirty="0">
                <a:solidFill>
                  <a:srgbClr val="0070C0"/>
                </a:solidFill>
              </a:rPr>
              <a:t>squares</a:t>
            </a:r>
            <a:r>
              <a:rPr lang="en-GB" sz="2400" b="1" i="1" dirty="0"/>
              <a:t>!</a:t>
            </a:r>
            <a:r>
              <a:rPr lang="en-GB" sz="2400" b="1" dirty="0"/>
              <a:t>)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1526632" y="433847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1267140" y="4861577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2000307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062091" y="536927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776725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408978" y="5492842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939002" y="3352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30100" y="450232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3588152" y="3067197"/>
            <a:ext cx="690681" cy="3123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833867-09A4-284B-9B61-F2A95783C12A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23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343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This hyperplane </a:t>
            </a:r>
            <a:r>
              <a:rPr lang="en-GB" sz="2400" b="1" i="1" dirty="0"/>
              <a:t>just</a:t>
            </a:r>
            <a:r>
              <a:rPr lang="en-GB" sz="2400" b="1" dirty="0"/>
              <a:t> managed to</a:t>
            </a:r>
            <a:br>
              <a:rPr lang="en-GB" sz="2400" b="1" dirty="0"/>
            </a:br>
            <a:r>
              <a:rPr lang="en-GB" sz="2400" b="1" dirty="0"/>
              <a:t>accommodate the two </a:t>
            </a:r>
            <a:r>
              <a:rPr lang="en-GB" sz="2400" b="1" dirty="0">
                <a:solidFill>
                  <a:srgbClr val="0070C0"/>
                </a:solidFill>
              </a:rPr>
              <a:t>squares</a:t>
            </a:r>
            <a:br>
              <a:rPr lang="en-GB" sz="2400" b="1" dirty="0"/>
            </a:br>
            <a:r>
              <a:rPr lang="en-GB" sz="2400" b="1" dirty="0"/>
              <a:t>it touches before stopped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8716464-A748-3A4C-BC4B-CAF774365F2B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97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31645</TotalTime>
  <Words>5263</Words>
  <Application>Microsoft Macintosh PowerPoint</Application>
  <PresentationFormat>Widescreen</PresentationFormat>
  <Paragraphs>732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 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Support Vector Machines</vt:lpstr>
      <vt:lpstr>Outline </vt:lpstr>
      <vt:lpstr>Vectors</vt:lpstr>
      <vt:lpstr>Unit Vectors</vt:lpstr>
      <vt:lpstr>Vector Magnitude</vt:lpstr>
      <vt:lpstr>Vector Normalization</vt:lpstr>
      <vt:lpstr>Vector Normalization</vt:lpstr>
      <vt:lpstr>Vector Normalization</vt:lpstr>
      <vt:lpstr>Vector Normalization</vt:lpstr>
      <vt:lpstr>Vector Inner Product</vt:lpstr>
      <vt:lpstr>Vector Inner Product</vt:lpstr>
      <vt:lpstr>Vector Inner Product</vt:lpstr>
      <vt:lpstr>Outline </vt:lpstr>
      <vt:lpstr>What is the Objective of SVM?</vt:lpstr>
      <vt:lpstr>What is the Objective of SVM?</vt:lpstr>
      <vt:lpstr>What is the Objective of SVM?</vt:lpstr>
      <vt:lpstr>What is the Objective of SVM?</vt:lpstr>
      <vt:lpstr>What is the Objective of SVM?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Example</vt:lpstr>
      <vt:lpstr>Example</vt:lpstr>
      <vt:lpstr>Example</vt:lpstr>
      <vt:lpstr>Next Wednesday’s Lecture…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414</cp:revision>
  <dcterms:created xsi:type="dcterms:W3CDTF">2021-01-17T12:09:16Z</dcterms:created>
  <dcterms:modified xsi:type="dcterms:W3CDTF">2022-02-10T17:22:51Z</dcterms:modified>
</cp:coreProperties>
</file>